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14630400" cy="8229600"/>
  <p:notesSz cx="8229600" cy="14630400"/>
  <p:embeddedFontLst>
    <p:embeddedFont>
      <p:font typeface="Alexandria" pitchFamily="2" charset="-78"/>
      <p:regular r:id="rId13"/>
      <p:bold r:id="rId14"/>
    </p:embeddedFont>
    <p:embeddedFont>
      <p:font typeface="Alexandria Light" pitchFamily="2" charset="-78"/>
      <p:regular r:id="rId15"/>
    </p:embeddedFont>
    <p:embeddedFont>
      <p:font typeface="Calibri" panose="020F0502020204030204" pitchFamily="34" charset="0"/>
      <p:regular r:id="rId16"/>
      <p:bold r:id="rId17"/>
      <p:italic r:id="rId18"/>
      <p:boldItalic r:id="rId19"/>
    </p:embeddedFont>
    <p:embeddedFont>
      <p:font typeface="Nobile" panose="02000503050000020004" pitchFamily="2" charset="0"/>
      <p:regular r:id="rId20"/>
    </p:embeddedFont>
  </p:embeddedFontLst>
  <p:defaultTextStyle>
    <a:defPPr>
      <a:defRPr lang="en-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09"/>
    <p:restoredTop sz="94610"/>
  </p:normalViewPr>
  <p:slideViewPr>
    <p:cSldViewPr snapToGrid="0" snapToObjects="1">
      <p:cViewPr>
        <p:scale>
          <a:sx n="62" d="100"/>
          <a:sy n="62" d="100"/>
        </p:scale>
        <p:origin x="3920" y="1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7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60037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4.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054429"/>
            <a:ext cx="7556421" cy="1417558"/>
          </a:xfrm>
          <a:prstGeom prst="rect">
            <a:avLst/>
          </a:prstGeom>
          <a:noFill/>
          <a:ln/>
        </p:spPr>
        <p:txBody>
          <a:bodyPr wrap="square" lIns="0" tIns="0" rIns="0" bIns="0" rtlCol="0" anchor="t"/>
          <a:lstStyle/>
          <a:p>
            <a:pPr marL="0" indent="0" algn="r" rtl="1">
              <a:lnSpc>
                <a:spcPts val="5550"/>
              </a:lnSpc>
              <a:buNone/>
            </a:pPr>
            <a:r>
              <a:rPr lang="en-US" sz="4450" dirty="0">
                <a:solidFill>
                  <a:schemeClr val="accent1"/>
                </a:solidFill>
                <a:latin typeface="Alexandria" pitchFamily="34" charset="0"/>
                <a:ea typeface="Alexandria" pitchFamily="34" charset="-122"/>
                <a:cs typeface="Alexandria" pitchFamily="34" charset="-120"/>
              </a:rPr>
              <a:t>تمكين النمو من خلال حلول تقنية المعلومات الذكية</a:t>
            </a:r>
            <a:endParaRPr lang="en-US" sz="4450" dirty="0">
              <a:solidFill>
                <a:schemeClr val="accent1"/>
              </a:solidFill>
            </a:endParaRPr>
          </a:p>
        </p:txBody>
      </p:sp>
      <p:sp>
        <p:nvSpPr>
          <p:cNvPr id="4" name="Text 1"/>
          <p:cNvSpPr/>
          <p:nvPr/>
        </p:nvSpPr>
        <p:spPr>
          <a:xfrm>
            <a:off x="793790" y="4812149"/>
            <a:ext cx="7556421"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دفع الأعمال إلى الأمام باستخدام تقنية المعلومات الذكية</a:t>
            </a:r>
            <a:endParaRPr lang="en-US" sz="1750" dirty="0"/>
          </a:p>
        </p:txBody>
      </p:sp>
      <p:pic>
        <p:nvPicPr>
          <p:cNvPr id="6" name="Picture 5">
            <a:extLst>
              <a:ext uri="{FF2B5EF4-FFF2-40B4-BE49-F238E27FC236}">
                <a16:creationId xmlns:a16="http://schemas.microsoft.com/office/drawing/2014/main" id="{933A51B0-EF7E-ACF9-A0CF-8DFAC7E2F5B1}"/>
              </a:ext>
            </a:extLst>
          </p:cNvPr>
          <p:cNvPicPr>
            <a:picLocks noChangeAspect="1"/>
          </p:cNvPicPr>
          <p:nvPr/>
        </p:nvPicPr>
        <p:blipFill>
          <a:blip r:embed="rId4"/>
          <a:stretch>
            <a:fillRect/>
          </a:stretch>
        </p:blipFill>
        <p:spPr>
          <a:xfrm>
            <a:off x="1822450" y="655498"/>
            <a:ext cx="5499100" cy="1485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578215" y="566976"/>
            <a:ext cx="5330547" cy="644366"/>
          </a:xfrm>
          <a:prstGeom prst="rect">
            <a:avLst/>
          </a:prstGeom>
          <a:noFill/>
          <a:ln/>
        </p:spPr>
        <p:txBody>
          <a:bodyPr wrap="none" lIns="0" tIns="0" rIns="0" bIns="0" rtlCol="0" anchor="t"/>
          <a:lstStyle/>
          <a:p>
            <a:pPr marL="0" indent="0" algn="r" rtl="1">
              <a:lnSpc>
                <a:spcPts val="5050"/>
              </a:lnSpc>
              <a:buNone/>
            </a:pPr>
            <a:r>
              <a:rPr lang="en-US" sz="4050" dirty="0">
                <a:solidFill>
                  <a:schemeClr val="accent1"/>
                </a:solidFill>
                <a:latin typeface="Alexandria" pitchFamily="34" charset="0"/>
                <a:ea typeface="Alexandria" pitchFamily="34" charset="-122"/>
                <a:cs typeface="Alexandria" pitchFamily="34" charset="-120"/>
              </a:rPr>
              <a:t>ابدأ رحلتك الرقمية معنا</a:t>
            </a:r>
            <a:endParaRPr lang="en-US" sz="4050" dirty="0">
              <a:solidFill>
                <a:schemeClr val="accent1"/>
              </a:solidFill>
            </a:endParaRPr>
          </a:p>
        </p:txBody>
      </p:sp>
      <p:sp>
        <p:nvSpPr>
          <p:cNvPr id="3" name="Text 1"/>
          <p:cNvSpPr/>
          <p:nvPr/>
        </p:nvSpPr>
        <p:spPr>
          <a:xfrm>
            <a:off x="899993" y="1726644"/>
            <a:ext cx="6163747" cy="386596"/>
          </a:xfrm>
          <a:prstGeom prst="rect">
            <a:avLst/>
          </a:prstGeom>
          <a:noFill/>
          <a:ln/>
        </p:spPr>
        <p:txBody>
          <a:bodyPr wrap="none" lIns="0" tIns="0" rIns="0" bIns="0" rtlCol="0" anchor="t"/>
          <a:lstStyle/>
          <a:p>
            <a:pPr marL="0" indent="0" algn="r" rtl="1">
              <a:lnSpc>
                <a:spcPts val="3000"/>
              </a:lnSpc>
              <a:buNone/>
            </a:pPr>
            <a:r>
              <a:rPr lang="en-US" sz="2400" dirty="0">
                <a:solidFill>
                  <a:schemeClr val="accent1"/>
                </a:solidFill>
                <a:latin typeface="Alexandria" pitchFamily="34" charset="0"/>
                <a:ea typeface="Alexandria" pitchFamily="34" charset="-122"/>
                <a:cs typeface="Alexandria" pitchFamily="34" charset="-120"/>
              </a:rPr>
              <a:t>دعنا نحول التكنولوجيا إلى محرك نمو لأعمالك</a:t>
            </a:r>
            <a:endParaRPr lang="en-US" sz="2400" dirty="0">
              <a:solidFill>
                <a:schemeClr val="accent1"/>
              </a:solidFill>
            </a:endParaRPr>
          </a:p>
        </p:txBody>
      </p:sp>
      <p:sp>
        <p:nvSpPr>
          <p:cNvPr id="4" name="Text 2"/>
          <p:cNvSpPr/>
          <p:nvPr/>
        </p:nvSpPr>
        <p:spPr>
          <a:xfrm>
            <a:off x="721638" y="2319338"/>
            <a:ext cx="6342102" cy="989767"/>
          </a:xfrm>
          <a:prstGeom prst="rect">
            <a:avLst/>
          </a:prstGeom>
          <a:noFill/>
          <a:ln/>
        </p:spPr>
        <p:txBody>
          <a:bodyPr wrap="square" lIns="0" tIns="0" rIns="0" bIns="0" rtlCol="0" anchor="t"/>
          <a:lstStyle/>
          <a:p>
            <a:pPr marL="0" indent="0" algn="r" rtl="1">
              <a:lnSpc>
                <a:spcPts val="2550"/>
              </a:lnSpc>
              <a:buNone/>
            </a:pPr>
            <a:r>
              <a:rPr lang="en-US" sz="1600" dirty="0">
                <a:solidFill>
                  <a:srgbClr val="624884"/>
                </a:solidFill>
                <a:latin typeface="Nobile" pitchFamily="34" charset="0"/>
                <a:ea typeface="Nobile" pitchFamily="34" charset="-122"/>
                <a:cs typeface="Nobile" pitchFamily="34" charset="-120"/>
              </a:rPr>
              <a:t>تواصل معنا اليوم لاستكشاف كيف يمكن لحلولنا التقنية المخصصة أن تدفع عملك نحو النجاح والتميز في العصر الرقمي. فريقنا المتخصص جاهز لمساعدتك في كل خطوة.</a:t>
            </a:r>
            <a:endParaRPr lang="en-US" sz="1600" dirty="0"/>
          </a:p>
        </p:txBody>
      </p:sp>
      <p:sp>
        <p:nvSpPr>
          <p:cNvPr id="5" name="Shape 3"/>
          <p:cNvSpPr/>
          <p:nvPr/>
        </p:nvSpPr>
        <p:spPr>
          <a:xfrm>
            <a:off x="721638" y="3541038"/>
            <a:ext cx="6342102" cy="1205865"/>
          </a:xfrm>
          <a:prstGeom prst="roundRect">
            <a:avLst>
              <a:gd name="adj" fmla="val 7182"/>
            </a:avLst>
          </a:prstGeom>
          <a:solidFill>
            <a:srgbClr val="FDB5DE"/>
          </a:solidFill>
          <a:ln/>
        </p:spPr>
      </p:sp>
      <p:pic>
        <p:nvPicPr>
          <p:cNvPr id="6" name="Image 0" descr="preencoded.png"/>
          <p:cNvPicPr>
            <a:picLocks noChangeAspect="1"/>
          </p:cNvPicPr>
          <p:nvPr/>
        </p:nvPicPr>
        <p:blipFill>
          <a:blip r:embed="rId3"/>
          <a:stretch>
            <a:fillRect/>
          </a:stretch>
        </p:blipFill>
        <p:spPr>
          <a:xfrm>
            <a:off x="927735" y="3839170"/>
            <a:ext cx="257651" cy="206097"/>
          </a:xfrm>
          <a:prstGeom prst="rect">
            <a:avLst/>
          </a:prstGeom>
        </p:spPr>
      </p:pic>
      <p:sp>
        <p:nvSpPr>
          <p:cNvPr id="7" name="Text 4"/>
          <p:cNvSpPr/>
          <p:nvPr/>
        </p:nvSpPr>
        <p:spPr>
          <a:xfrm>
            <a:off x="1391483" y="3798570"/>
            <a:ext cx="5466159" cy="659844"/>
          </a:xfrm>
          <a:prstGeom prst="rect">
            <a:avLst/>
          </a:prstGeom>
          <a:noFill/>
          <a:ln/>
        </p:spPr>
        <p:txBody>
          <a:bodyPr wrap="square" lIns="0" tIns="0" rIns="0" bIns="0" rtlCol="0" anchor="t"/>
          <a:lstStyle/>
          <a:p>
            <a:pPr marL="0" indent="0" algn="r" rtl="1">
              <a:lnSpc>
                <a:spcPts val="2550"/>
              </a:lnSpc>
              <a:buNone/>
            </a:pPr>
            <a:r>
              <a:rPr lang="en-US" sz="1600" b="1" dirty="0">
                <a:solidFill>
                  <a:srgbClr val="000000"/>
                </a:solidFill>
                <a:latin typeface="Nobile" pitchFamily="34" charset="0"/>
                <a:ea typeface="Nobile" pitchFamily="34" charset="-122"/>
                <a:cs typeface="Nobile" pitchFamily="34" charset="-120"/>
              </a:rPr>
              <a:t>هل أنت مستعد للتحول الرقمي؟</a:t>
            </a:r>
            <a:r>
              <a:rPr lang="en-US" sz="1600" dirty="0">
                <a:solidFill>
                  <a:srgbClr val="000000"/>
                </a:solidFill>
                <a:latin typeface="Nobile" pitchFamily="34" charset="0"/>
                <a:ea typeface="Nobile" pitchFamily="34" charset="-122"/>
                <a:cs typeface="Nobile" pitchFamily="34" charset="-120"/>
              </a:rPr>
              <a:t> تواصل مع خبرائنا للحصول على استشارة مجانية وخطة مخصصة لاحتياجات عملك.</a:t>
            </a:r>
            <a:endParaRPr lang="en-US" sz="1600" dirty="0"/>
          </a:p>
        </p:txBody>
      </p:sp>
      <p:pic>
        <p:nvPicPr>
          <p:cNvPr id="8" name="Image 1" descr="preencoded.png"/>
          <p:cNvPicPr>
            <a:picLocks noChangeAspect="1"/>
          </p:cNvPicPr>
          <p:nvPr/>
        </p:nvPicPr>
        <p:blipFill>
          <a:blip r:embed="rId4"/>
          <a:stretch>
            <a:fillRect/>
          </a:stretch>
        </p:blipFill>
        <p:spPr>
          <a:xfrm>
            <a:off x="7574280" y="1752481"/>
            <a:ext cx="6342102" cy="6342102"/>
          </a:xfrm>
          <a:prstGeom prst="rect">
            <a:avLst/>
          </a:prstGeom>
        </p:spPr>
      </p:pic>
      <p:sp>
        <p:nvSpPr>
          <p:cNvPr id="10" name="TextBox 9">
            <a:extLst>
              <a:ext uri="{FF2B5EF4-FFF2-40B4-BE49-F238E27FC236}">
                <a16:creationId xmlns:a16="http://schemas.microsoft.com/office/drawing/2014/main" id="{C6644771-9276-EA6E-5E4B-488AFCF09BFB}"/>
              </a:ext>
            </a:extLst>
          </p:cNvPr>
          <p:cNvSpPr txBox="1"/>
          <p:nvPr/>
        </p:nvSpPr>
        <p:spPr>
          <a:xfrm>
            <a:off x="2800766" y="5264221"/>
            <a:ext cx="2362200" cy="923330"/>
          </a:xfrm>
          <a:prstGeom prst="rect">
            <a:avLst/>
          </a:prstGeom>
          <a:noFill/>
        </p:spPr>
        <p:txBody>
          <a:bodyPr wrap="square">
            <a:spAutoFit/>
          </a:bodyPr>
          <a:lstStyle/>
          <a:p>
            <a:pPr algn="ctr"/>
            <a:r>
              <a:rPr lang="en-EG" dirty="0"/>
              <a:t>+966 50 475 5944</a:t>
            </a:r>
          </a:p>
          <a:p>
            <a:pPr algn="ctr"/>
            <a:r>
              <a:rPr lang="en-EG" dirty="0"/>
              <a:t>s.ibrahim@terra.sa</a:t>
            </a:r>
          </a:p>
          <a:p>
            <a:pPr algn="ctr"/>
            <a:r>
              <a:rPr lang="en-EG" dirty="0"/>
              <a:t>https://terra.sa/</a:t>
            </a:r>
          </a:p>
        </p:txBody>
      </p:sp>
      <p:sp>
        <p:nvSpPr>
          <p:cNvPr id="12" name="TextBox 11">
            <a:extLst>
              <a:ext uri="{FF2B5EF4-FFF2-40B4-BE49-F238E27FC236}">
                <a16:creationId xmlns:a16="http://schemas.microsoft.com/office/drawing/2014/main" id="{D5ED9D0C-821B-3186-5600-988543087FE5}"/>
              </a:ext>
            </a:extLst>
          </p:cNvPr>
          <p:cNvSpPr txBox="1"/>
          <p:nvPr/>
        </p:nvSpPr>
        <p:spPr>
          <a:xfrm>
            <a:off x="927735" y="6704869"/>
            <a:ext cx="5846752" cy="703847"/>
          </a:xfrm>
          <a:prstGeom prst="rect">
            <a:avLst/>
          </a:prstGeom>
          <a:noFill/>
        </p:spPr>
        <p:txBody>
          <a:bodyPr wrap="square">
            <a:spAutoFit/>
          </a:bodyPr>
          <a:lstStyle/>
          <a:p>
            <a:pPr algn="ctr">
              <a:lnSpc>
                <a:spcPct val="150000"/>
              </a:lnSpc>
            </a:pPr>
            <a:r>
              <a:rPr lang="en-EG" sz="1400" dirty="0"/>
              <a:t>المقر الرئيس : شارع العليا العام مبني رقم 6429 الدور الاول مكتب تيرا برو- الرياض</a:t>
            </a:r>
          </a:p>
          <a:p>
            <a:pPr algn="ctr">
              <a:lnSpc>
                <a:spcPct val="150000"/>
              </a:lnSpc>
            </a:pPr>
            <a:r>
              <a:rPr lang="en-EG" sz="1400" dirty="0"/>
              <a:t>6321 طرق الملك عبد العزيز - حي الزهراء - جده </a:t>
            </a:r>
          </a:p>
        </p:txBody>
      </p:sp>
      <p:pic>
        <p:nvPicPr>
          <p:cNvPr id="13" name="Picture 12">
            <a:extLst>
              <a:ext uri="{FF2B5EF4-FFF2-40B4-BE49-F238E27FC236}">
                <a16:creationId xmlns:a16="http://schemas.microsoft.com/office/drawing/2014/main" id="{086167AA-57CB-13FC-D9BF-566EC3A8F9C3}"/>
              </a:ext>
            </a:extLst>
          </p:cNvPr>
          <p:cNvPicPr>
            <a:picLocks noChangeAspect="1"/>
          </p:cNvPicPr>
          <p:nvPr/>
        </p:nvPicPr>
        <p:blipFill>
          <a:blip r:embed="rId5"/>
          <a:stretch>
            <a:fillRect/>
          </a:stretch>
        </p:blipFill>
        <p:spPr>
          <a:xfrm>
            <a:off x="1746875" y="302410"/>
            <a:ext cx="3851519" cy="10369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0737771" y="375523"/>
            <a:ext cx="3414593" cy="426839"/>
          </a:xfrm>
          <a:prstGeom prst="rect">
            <a:avLst/>
          </a:prstGeom>
          <a:noFill/>
          <a:ln/>
        </p:spPr>
        <p:txBody>
          <a:bodyPr wrap="none" lIns="0" tIns="0" rIns="0" bIns="0" rtlCol="0" anchor="t"/>
          <a:lstStyle/>
          <a:p>
            <a:pPr marL="0" indent="0" algn="r" rtl="1">
              <a:lnSpc>
                <a:spcPts val="3350"/>
              </a:lnSpc>
              <a:buNone/>
            </a:pPr>
            <a:r>
              <a:rPr lang="en-US" sz="2650" dirty="0">
                <a:solidFill>
                  <a:srgbClr val="F94CAF"/>
                </a:solidFill>
                <a:latin typeface="Alexandria" pitchFamily="34" charset="0"/>
                <a:ea typeface="Alexandria" pitchFamily="34" charset="-122"/>
                <a:cs typeface="Alexandria" pitchFamily="34" charset="-120"/>
              </a:rPr>
              <a:t>من نحن</a:t>
            </a:r>
            <a:endParaRPr lang="en-US" sz="2650" dirty="0"/>
          </a:p>
        </p:txBody>
      </p:sp>
      <p:sp>
        <p:nvSpPr>
          <p:cNvPr id="3" name="Text 1"/>
          <p:cNvSpPr/>
          <p:nvPr/>
        </p:nvSpPr>
        <p:spPr>
          <a:xfrm>
            <a:off x="5099923" y="1143714"/>
            <a:ext cx="2048708" cy="256103"/>
          </a:xfrm>
          <a:prstGeom prst="rect">
            <a:avLst/>
          </a:prstGeom>
          <a:noFill/>
          <a:ln/>
        </p:spPr>
        <p:txBody>
          <a:bodyPr wrap="none" lIns="0" tIns="0" rIns="0" bIns="0" rtlCol="0" anchor="t"/>
          <a:lstStyle/>
          <a:p>
            <a:pPr marL="0" indent="0" algn="r" rtl="1">
              <a:lnSpc>
                <a:spcPts val="2000"/>
              </a:lnSpc>
              <a:buNone/>
            </a:pPr>
            <a:r>
              <a:rPr lang="en-US" sz="1600" dirty="0">
                <a:solidFill>
                  <a:schemeClr val="accent1"/>
                </a:solidFill>
                <a:latin typeface="Alexandria" pitchFamily="34" charset="0"/>
                <a:ea typeface="Alexandria" pitchFamily="34" charset="-122"/>
                <a:cs typeface="Alexandria" pitchFamily="34" charset="-120"/>
              </a:rPr>
              <a:t>شركة TERRA</a:t>
            </a:r>
            <a:endParaRPr lang="en-US" sz="1600" dirty="0">
              <a:solidFill>
                <a:schemeClr val="accent1"/>
              </a:solidFill>
            </a:endParaRPr>
          </a:p>
        </p:txBody>
      </p:sp>
      <p:sp>
        <p:nvSpPr>
          <p:cNvPr id="4" name="Text 2"/>
          <p:cNvSpPr/>
          <p:nvPr/>
        </p:nvSpPr>
        <p:spPr>
          <a:xfrm>
            <a:off x="478036" y="1536383"/>
            <a:ext cx="6670596" cy="2230074"/>
          </a:xfrm>
          <a:prstGeom prst="rect">
            <a:avLst/>
          </a:prstGeom>
          <a:noFill/>
          <a:ln/>
        </p:spPr>
        <p:txBody>
          <a:bodyPr wrap="square" lIns="0" tIns="0" rIns="0" bIns="0" rtlCol="0" anchor="t"/>
          <a:lstStyle/>
          <a:p>
            <a:pPr marL="0" indent="0" algn="r" rtl="1">
              <a:lnSpc>
                <a:spcPct val="150000"/>
              </a:lnSpc>
              <a:buNone/>
            </a:pPr>
            <a:r>
              <a:rPr lang="en-US" sz="2800" dirty="0">
                <a:solidFill>
                  <a:srgbClr val="624884"/>
                </a:solidFill>
                <a:latin typeface="Arial" panose="020B0604020202020204" pitchFamily="34" charset="0"/>
                <a:ea typeface="Nobile" pitchFamily="34" charset="-122"/>
                <a:cs typeface="Arial" panose="020B0604020202020204" pitchFamily="34" charset="0"/>
              </a:rPr>
              <a:t>نحن مزود رائد لحلول تقنية المعلومات، ملتزمون بمساعدة الشركات على تسخير قوة التكنولوجيا لتحقيق النمو والنجاح. نجمع بين الابتكار والخبرة والخدمة التي تركز على العملاء لتقديم حلول رقمية موثوقة وفعالة من حيث التكلفة.</a:t>
            </a:r>
            <a:endParaRPr lang="en-US" sz="2800"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541798" y="1136094"/>
            <a:ext cx="4790871" cy="4790871"/>
          </a:xfrm>
          <a:prstGeom prst="rect">
            <a:avLst/>
          </a:prstGeom>
        </p:spPr>
      </p:pic>
      <p:sp>
        <p:nvSpPr>
          <p:cNvPr id="6" name="Shape 3"/>
          <p:cNvSpPr/>
          <p:nvPr/>
        </p:nvSpPr>
        <p:spPr>
          <a:xfrm>
            <a:off x="391121" y="6428874"/>
            <a:ext cx="13674328" cy="24646"/>
          </a:xfrm>
          <a:prstGeom prst="rect">
            <a:avLst/>
          </a:prstGeom>
          <a:solidFill>
            <a:srgbClr val="624884">
              <a:alpha val="50000"/>
            </a:srgbClr>
          </a:solidFill>
          <a:ln/>
        </p:spPr>
      </p:sp>
      <p:sp>
        <p:nvSpPr>
          <p:cNvPr id="7" name="Text 4"/>
          <p:cNvSpPr/>
          <p:nvPr/>
        </p:nvSpPr>
        <p:spPr>
          <a:xfrm>
            <a:off x="5354479" y="6743581"/>
            <a:ext cx="1707237" cy="213360"/>
          </a:xfrm>
          <a:prstGeom prst="rect">
            <a:avLst/>
          </a:prstGeom>
          <a:noFill/>
          <a:ln/>
        </p:spPr>
        <p:txBody>
          <a:bodyPr wrap="none" lIns="0" tIns="0" rIns="0" bIns="0" rtlCol="0" anchor="t"/>
          <a:lstStyle/>
          <a:p>
            <a:pPr marL="0" indent="0" algn="r" rtl="1">
              <a:lnSpc>
                <a:spcPts val="1650"/>
              </a:lnSpc>
              <a:buNone/>
            </a:pPr>
            <a:r>
              <a:rPr lang="en-US" sz="1300" dirty="0">
                <a:solidFill>
                  <a:srgbClr val="F94CAF"/>
                </a:solidFill>
                <a:latin typeface="Alexandria" pitchFamily="34" charset="0"/>
                <a:ea typeface="Alexandria" pitchFamily="34" charset="-122"/>
                <a:cs typeface="Alexandria" pitchFamily="34" charset="-120"/>
              </a:rPr>
              <a:t>رسالتنا</a:t>
            </a:r>
            <a:endParaRPr lang="en-US" sz="1300" dirty="0"/>
          </a:p>
        </p:txBody>
      </p:sp>
      <p:sp>
        <p:nvSpPr>
          <p:cNvPr id="8" name="Text 5"/>
          <p:cNvSpPr/>
          <p:nvPr/>
        </p:nvSpPr>
        <p:spPr>
          <a:xfrm>
            <a:off x="391121" y="7093506"/>
            <a:ext cx="6670596" cy="436959"/>
          </a:xfrm>
          <a:prstGeom prst="rect">
            <a:avLst/>
          </a:prstGeom>
          <a:noFill/>
          <a:ln/>
        </p:spPr>
        <p:txBody>
          <a:bodyPr wrap="square" lIns="0" tIns="0" rIns="0" bIns="0" rtlCol="0" anchor="t"/>
          <a:lstStyle/>
          <a:p>
            <a:pPr marL="0" indent="0" algn="r" rtl="1">
              <a:lnSpc>
                <a:spcPts val="1700"/>
              </a:lnSpc>
              <a:buNone/>
            </a:pPr>
            <a:r>
              <a:rPr lang="en-US" sz="1050" dirty="0">
                <a:solidFill>
                  <a:srgbClr val="624884"/>
                </a:solidFill>
                <a:latin typeface="Nobile" pitchFamily="34" charset="0"/>
                <a:ea typeface="Nobile" pitchFamily="34" charset="-122"/>
                <a:cs typeface="Nobile" pitchFamily="34" charset="-120"/>
              </a:rPr>
              <a:t>تمكين الشركات بجميع أحجامها من الازدهار في العصر الرقمي من خلال حلول تقنية مبتكرة وموثوقة وبأسعار معقولة. نبسط تحديات تقنية المعلومات ونعزز العمليات ونحقق نموًا قابلاً للقياس.</a:t>
            </a:r>
            <a:endParaRPr lang="en-US" sz="1050" dirty="0"/>
          </a:p>
        </p:txBody>
      </p:sp>
      <p:sp>
        <p:nvSpPr>
          <p:cNvPr id="9" name="Text 6"/>
          <p:cNvSpPr/>
          <p:nvPr/>
        </p:nvSpPr>
        <p:spPr>
          <a:xfrm>
            <a:off x="12365832" y="6743581"/>
            <a:ext cx="1707237" cy="213360"/>
          </a:xfrm>
          <a:prstGeom prst="rect">
            <a:avLst/>
          </a:prstGeom>
          <a:noFill/>
          <a:ln/>
        </p:spPr>
        <p:txBody>
          <a:bodyPr wrap="none" lIns="0" tIns="0" rIns="0" bIns="0" rtlCol="0" anchor="t"/>
          <a:lstStyle/>
          <a:p>
            <a:pPr marL="0" indent="0" algn="r" rtl="1">
              <a:lnSpc>
                <a:spcPts val="1650"/>
              </a:lnSpc>
              <a:buNone/>
            </a:pPr>
            <a:r>
              <a:rPr lang="en-US" sz="1300" dirty="0">
                <a:solidFill>
                  <a:srgbClr val="F94CAF"/>
                </a:solidFill>
                <a:latin typeface="Alexandria" pitchFamily="34" charset="0"/>
                <a:ea typeface="Alexandria" pitchFamily="34" charset="-122"/>
                <a:cs typeface="Alexandria" pitchFamily="34" charset="-120"/>
              </a:rPr>
              <a:t>رؤيتنا</a:t>
            </a:r>
            <a:endParaRPr lang="en-US" sz="1300" dirty="0"/>
          </a:p>
        </p:txBody>
      </p:sp>
      <p:sp>
        <p:nvSpPr>
          <p:cNvPr id="10" name="Text 7"/>
          <p:cNvSpPr/>
          <p:nvPr/>
        </p:nvSpPr>
        <p:spPr>
          <a:xfrm>
            <a:off x="7402473" y="7093506"/>
            <a:ext cx="6670596" cy="436959"/>
          </a:xfrm>
          <a:prstGeom prst="rect">
            <a:avLst/>
          </a:prstGeom>
          <a:noFill/>
          <a:ln/>
        </p:spPr>
        <p:txBody>
          <a:bodyPr wrap="square" lIns="0" tIns="0" rIns="0" bIns="0" rtlCol="0" anchor="t"/>
          <a:lstStyle/>
          <a:p>
            <a:pPr marL="0" indent="0" algn="r" rtl="1">
              <a:lnSpc>
                <a:spcPts val="1700"/>
              </a:lnSpc>
              <a:buNone/>
            </a:pPr>
            <a:r>
              <a:rPr lang="en-US" sz="1050" dirty="0">
                <a:solidFill>
                  <a:srgbClr val="624884"/>
                </a:solidFill>
                <a:latin typeface="Nobile" pitchFamily="34" charset="0"/>
                <a:ea typeface="Nobile" pitchFamily="34" charset="-122"/>
                <a:cs typeface="Nobile" pitchFamily="34" charset="-120"/>
              </a:rPr>
              <a:t>أن نصبح شريكًا عالميًا موثوقًا في مجال تقنية المعلومات، معترفًا به لقيادة التحول الرقمي ونجاح الأعمال المستدام على مستوى العالم.</a:t>
            </a:r>
            <a:endParaRPr lang="en-US" sz="1050" dirty="0"/>
          </a:p>
        </p:txBody>
      </p:sp>
      <p:pic>
        <p:nvPicPr>
          <p:cNvPr id="11" name="Picture 10">
            <a:extLst>
              <a:ext uri="{FF2B5EF4-FFF2-40B4-BE49-F238E27FC236}">
                <a16:creationId xmlns:a16="http://schemas.microsoft.com/office/drawing/2014/main" id="{ECEB590F-A28A-0C85-C851-C976918F7BF4}"/>
              </a:ext>
            </a:extLst>
          </p:cNvPr>
          <p:cNvPicPr>
            <a:picLocks noChangeAspect="1"/>
          </p:cNvPicPr>
          <p:nvPr/>
        </p:nvPicPr>
        <p:blipFill>
          <a:blip r:embed="rId4"/>
          <a:stretch>
            <a:fillRect/>
          </a:stretch>
        </p:blipFill>
        <p:spPr>
          <a:xfrm>
            <a:off x="1746875" y="302410"/>
            <a:ext cx="3851519" cy="10369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166021" y="1009293"/>
            <a:ext cx="5670590" cy="708779"/>
          </a:xfrm>
          <a:prstGeom prst="rect">
            <a:avLst/>
          </a:prstGeom>
          <a:noFill/>
          <a:ln/>
        </p:spPr>
        <p:txBody>
          <a:bodyPr wrap="none" lIns="0" tIns="0" rIns="0" bIns="0" rtlCol="0" anchor="t"/>
          <a:lstStyle/>
          <a:p>
            <a:pPr marL="0" indent="0" algn="r" rtl="1">
              <a:lnSpc>
                <a:spcPts val="5550"/>
              </a:lnSpc>
              <a:buNone/>
            </a:pPr>
            <a:r>
              <a:rPr lang="en-US" sz="4450" dirty="0">
                <a:solidFill>
                  <a:schemeClr val="accent1"/>
                </a:solidFill>
                <a:latin typeface="Alexandria" pitchFamily="34" charset="0"/>
                <a:ea typeface="Alexandria" pitchFamily="34" charset="-122"/>
                <a:cs typeface="Alexandria" pitchFamily="34" charset="-120"/>
              </a:rPr>
              <a:t>لماذا تختار TERRA</a:t>
            </a:r>
            <a:endParaRPr lang="en-US" sz="4450" dirty="0">
              <a:solidFill>
                <a:schemeClr val="accent1"/>
              </a:solidFill>
            </a:endParaRPr>
          </a:p>
        </p:txBody>
      </p:sp>
      <p:sp>
        <p:nvSpPr>
          <p:cNvPr id="3" name="Shape 1"/>
          <p:cNvSpPr/>
          <p:nvPr/>
        </p:nvSpPr>
        <p:spPr>
          <a:xfrm>
            <a:off x="9640252" y="2171700"/>
            <a:ext cx="4196358" cy="2592348"/>
          </a:xfrm>
          <a:prstGeom prst="roundRect">
            <a:avLst>
              <a:gd name="adj" fmla="val 3675"/>
            </a:avLst>
          </a:prstGeom>
          <a:solidFill>
            <a:srgbClr val="F2EEEE"/>
          </a:solidFill>
          <a:ln w="7620">
            <a:solidFill>
              <a:srgbClr val="D8D4D4"/>
            </a:solidFill>
            <a:prstDash val="solid"/>
          </a:ln>
        </p:spPr>
      </p:sp>
      <p:pic>
        <p:nvPicPr>
          <p:cNvPr id="4" name="Image 0" descr="preencoded.png"/>
          <p:cNvPicPr>
            <a:picLocks noChangeAspect="1"/>
          </p:cNvPicPr>
          <p:nvPr/>
        </p:nvPicPr>
        <p:blipFill>
          <a:blip r:embed="rId3"/>
          <a:stretch>
            <a:fillRect/>
          </a:stretch>
        </p:blipFill>
        <p:spPr>
          <a:xfrm>
            <a:off x="12921734" y="2406134"/>
            <a:ext cx="680442" cy="680442"/>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08900" y="2593181"/>
            <a:ext cx="306110" cy="306110"/>
          </a:xfrm>
          <a:prstGeom prst="rect">
            <a:avLst/>
          </a:prstGeom>
        </p:spPr>
      </p:pic>
      <p:sp>
        <p:nvSpPr>
          <p:cNvPr id="6" name="Text 2"/>
          <p:cNvSpPr/>
          <p:nvPr/>
        </p:nvSpPr>
        <p:spPr>
          <a:xfrm>
            <a:off x="10766941" y="331339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حلول مبتكرة</a:t>
            </a:r>
            <a:endParaRPr lang="en-US" sz="2200" dirty="0"/>
          </a:p>
        </p:txBody>
      </p:sp>
      <p:sp>
        <p:nvSpPr>
          <p:cNvPr id="7" name="Text 3"/>
          <p:cNvSpPr/>
          <p:nvPr/>
        </p:nvSpPr>
        <p:spPr>
          <a:xfrm>
            <a:off x="9874687" y="3803809"/>
            <a:ext cx="3727490" cy="725805"/>
          </a:xfrm>
          <a:prstGeom prst="rect">
            <a:avLst/>
          </a:prstGeom>
          <a:noFill/>
          <a:ln/>
        </p:spPr>
        <p:txBody>
          <a:bodyPr wrap="squar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حلول تقنية قابلة للتوسع وآمنة ومبتكرة تلبي احتياجات عملك</a:t>
            </a:r>
            <a:endParaRPr lang="en-US" sz="1750" dirty="0"/>
          </a:p>
        </p:txBody>
      </p:sp>
      <p:sp>
        <p:nvSpPr>
          <p:cNvPr id="8" name="Shape 4"/>
          <p:cNvSpPr/>
          <p:nvPr/>
        </p:nvSpPr>
        <p:spPr>
          <a:xfrm>
            <a:off x="5217081" y="2171700"/>
            <a:ext cx="4196358" cy="2592348"/>
          </a:xfrm>
          <a:prstGeom prst="roundRect">
            <a:avLst>
              <a:gd name="adj" fmla="val 3675"/>
            </a:avLst>
          </a:prstGeom>
          <a:solidFill>
            <a:srgbClr val="F2EEEE"/>
          </a:solidFill>
          <a:ln w="7620">
            <a:solidFill>
              <a:srgbClr val="D8D4D4"/>
            </a:solidFill>
            <a:prstDash val="solid"/>
          </a:ln>
        </p:spPr>
      </p:sp>
      <p:pic>
        <p:nvPicPr>
          <p:cNvPr id="9" name="Image 2" descr="preencoded.png"/>
          <p:cNvPicPr>
            <a:picLocks noChangeAspect="1"/>
          </p:cNvPicPr>
          <p:nvPr/>
        </p:nvPicPr>
        <p:blipFill>
          <a:blip r:embed="rId6"/>
          <a:stretch>
            <a:fillRect/>
          </a:stretch>
        </p:blipFill>
        <p:spPr>
          <a:xfrm>
            <a:off x="8498562" y="2406134"/>
            <a:ext cx="680442" cy="680442"/>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5728" y="2593181"/>
            <a:ext cx="306110" cy="306110"/>
          </a:xfrm>
          <a:prstGeom prst="rect">
            <a:avLst/>
          </a:prstGeom>
        </p:spPr>
      </p:pic>
      <p:sp>
        <p:nvSpPr>
          <p:cNvPr id="11" name="Text 5"/>
          <p:cNvSpPr/>
          <p:nvPr/>
        </p:nvSpPr>
        <p:spPr>
          <a:xfrm>
            <a:off x="6343769" y="331339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محترفون معتمدون</a:t>
            </a:r>
            <a:endParaRPr lang="en-US" sz="2200" dirty="0"/>
          </a:p>
        </p:txBody>
      </p:sp>
      <p:sp>
        <p:nvSpPr>
          <p:cNvPr id="12" name="Text 6"/>
          <p:cNvSpPr/>
          <p:nvPr/>
        </p:nvSpPr>
        <p:spPr>
          <a:xfrm>
            <a:off x="5451515" y="3803809"/>
            <a:ext cx="3727490" cy="725805"/>
          </a:xfrm>
          <a:prstGeom prst="rect">
            <a:avLst/>
          </a:prstGeom>
          <a:noFill/>
          <a:ln/>
        </p:spPr>
        <p:txBody>
          <a:bodyPr wrap="squar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فريق من الخبراء المعتمدين والمؤهلين تأهيلاً عالياً</a:t>
            </a:r>
            <a:endParaRPr lang="en-US" sz="1750" dirty="0"/>
          </a:p>
        </p:txBody>
      </p:sp>
      <p:sp>
        <p:nvSpPr>
          <p:cNvPr id="13" name="Shape 7"/>
          <p:cNvSpPr/>
          <p:nvPr/>
        </p:nvSpPr>
        <p:spPr>
          <a:xfrm>
            <a:off x="793909" y="2171700"/>
            <a:ext cx="4196358" cy="2592348"/>
          </a:xfrm>
          <a:prstGeom prst="roundRect">
            <a:avLst>
              <a:gd name="adj" fmla="val 3675"/>
            </a:avLst>
          </a:prstGeom>
          <a:solidFill>
            <a:srgbClr val="F2EEEE"/>
          </a:solidFill>
          <a:ln w="7620">
            <a:solidFill>
              <a:srgbClr val="D8D4D4"/>
            </a:solidFill>
            <a:prstDash val="solid"/>
          </a:ln>
        </p:spPr>
      </p:sp>
      <p:pic>
        <p:nvPicPr>
          <p:cNvPr id="14" name="Image 4" descr="preencoded.png"/>
          <p:cNvPicPr>
            <a:picLocks noChangeAspect="1"/>
          </p:cNvPicPr>
          <p:nvPr/>
        </p:nvPicPr>
        <p:blipFill>
          <a:blip r:embed="rId9"/>
          <a:stretch>
            <a:fillRect/>
          </a:stretch>
        </p:blipFill>
        <p:spPr>
          <a:xfrm>
            <a:off x="4075390" y="2406134"/>
            <a:ext cx="680442" cy="680442"/>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2557" y="2593181"/>
            <a:ext cx="306110" cy="306110"/>
          </a:xfrm>
          <a:prstGeom prst="rect">
            <a:avLst/>
          </a:prstGeom>
        </p:spPr>
      </p:pic>
      <p:sp>
        <p:nvSpPr>
          <p:cNvPr id="16" name="Text 8"/>
          <p:cNvSpPr/>
          <p:nvPr/>
        </p:nvSpPr>
        <p:spPr>
          <a:xfrm>
            <a:off x="1920597" y="331339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شراكات عالمية</a:t>
            </a:r>
            <a:endParaRPr lang="en-US" sz="2200" dirty="0"/>
          </a:p>
        </p:txBody>
      </p:sp>
      <p:sp>
        <p:nvSpPr>
          <p:cNvPr id="17" name="Text 9"/>
          <p:cNvSpPr/>
          <p:nvPr/>
        </p:nvSpPr>
        <p:spPr>
          <a:xfrm>
            <a:off x="1028343" y="3803809"/>
            <a:ext cx="3727490" cy="725805"/>
          </a:xfrm>
          <a:prstGeom prst="rect">
            <a:avLst/>
          </a:prstGeom>
          <a:noFill/>
          <a:ln/>
        </p:spPr>
        <p:txBody>
          <a:bodyPr wrap="squar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شراكات مع موردي التكنولوجيا المرموقين عالميًا</a:t>
            </a:r>
            <a:endParaRPr lang="en-US" sz="1750" dirty="0"/>
          </a:p>
        </p:txBody>
      </p:sp>
      <p:sp>
        <p:nvSpPr>
          <p:cNvPr id="18" name="Shape 10"/>
          <p:cNvSpPr/>
          <p:nvPr/>
        </p:nvSpPr>
        <p:spPr>
          <a:xfrm>
            <a:off x="7428667" y="4990862"/>
            <a:ext cx="6407944" cy="2229445"/>
          </a:xfrm>
          <a:prstGeom prst="roundRect">
            <a:avLst>
              <a:gd name="adj" fmla="val 4273"/>
            </a:avLst>
          </a:prstGeom>
          <a:solidFill>
            <a:srgbClr val="F2EEEE"/>
          </a:solidFill>
          <a:ln w="7620">
            <a:solidFill>
              <a:srgbClr val="D8D4D4"/>
            </a:solidFill>
            <a:prstDash val="solid"/>
          </a:ln>
        </p:spPr>
      </p:sp>
      <p:pic>
        <p:nvPicPr>
          <p:cNvPr id="19" name="Image 6" descr="preencoded.png"/>
          <p:cNvPicPr>
            <a:picLocks noChangeAspect="1"/>
          </p:cNvPicPr>
          <p:nvPr/>
        </p:nvPicPr>
        <p:blipFill>
          <a:blip r:embed="rId12"/>
          <a:stretch>
            <a:fillRect/>
          </a:stretch>
        </p:blipFill>
        <p:spPr>
          <a:xfrm>
            <a:off x="12921734" y="5225296"/>
            <a:ext cx="680442" cy="680442"/>
          </a:xfrm>
          <a:prstGeom prst="rect">
            <a:avLst/>
          </a:prstGeom>
        </p:spPr>
      </p:pic>
      <p:pic>
        <p:nvPicPr>
          <p:cNvPr id="20"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108900" y="5412343"/>
            <a:ext cx="306110" cy="306110"/>
          </a:xfrm>
          <a:prstGeom prst="rect">
            <a:avLst/>
          </a:prstGeom>
        </p:spPr>
      </p:pic>
      <p:sp>
        <p:nvSpPr>
          <p:cNvPr id="21" name="Text 11"/>
          <p:cNvSpPr/>
          <p:nvPr/>
        </p:nvSpPr>
        <p:spPr>
          <a:xfrm>
            <a:off x="10766941" y="6132552"/>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سجل حافل</a:t>
            </a:r>
            <a:endParaRPr lang="en-US" sz="2200" dirty="0"/>
          </a:p>
        </p:txBody>
      </p:sp>
      <p:sp>
        <p:nvSpPr>
          <p:cNvPr id="22" name="Text 12"/>
          <p:cNvSpPr/>
          <p:nvPr/>
        </p:nvSpPr>
        <p:spPr>
          <a:xfrm>
            <a:off x="7663101" y="6622971"/>
            <a:ext cx="5939076"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خبرة مثبتة عبر مختلف الصناعات والقطاعات</a:t>
            </a:r>
            <a:endParaRPr lang="en-US" sz="1750" dirty="0"/>
          </a:p>
        </p:txBody>
      </p:sp>
      <p:sp>
        <p:nvSpPr>
          <p:cNvPr id="23" name="Shape 13"/>
          <p:cNvSpPr/>
          <p:nvPr/>
        </p:nvSpPr>
        <p:spPr>
          <a:xfrm>
            <a:off x="793909" y="4990862"/>
            <a:ext cx="6407944" cy="2229445"/>
          </a:xfrm>
          <a:prstGeom prst="roundRect">
            <a:avLst>
              <a:gd name="adj" fmla="val 4273"/>
            </a:avLst>
          </a:prstGeom>
          <a:solidFill>
            <a:srgbClr val="F2EEEE"/>
          </a:solidFill>
          <a:ln w="7620">
            <a:solidFill>
              <a:srgbClr val="D8D4D4"/>
            </a:solidFill>
            <a:prstDash val="solid"/>
          </a:ln>
        </p:spPr>
      </p:sp>
      <p:pic>
        <p:nvPicPr>
          <p:cNvPr id="24" name="Image 8" descr="preencoded.png"/>
          <p:cNvPicPr>
            <a:picLocks noChangeAspect="1"/>
          </p:cNvPicPr>
          <p:nvPr/>
        </p:nvPicPr>
        <p:blipFill>
          <a:blip r:embed="rId15"/>
          <a:stretch>
            <a:fillRect/>
          </a:stretch>
        </p:blipFill>
        <p:spPr>
          <a:xfrm>
            <a:off x="6286976" y="5225296"/>
            <a:ext cx="680442" cy="680442"/>
          </a:xfrm>
          <a:prstGeom prst="rect">
            <a:avLst/>
          </a:prstGeom>
        </p:spPr>
      </p:pic>
      <p:pic>
        <p:nvPicPr>
          <p:cNvPr id="25"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74143" y="5412343"/>
            <a:ext cx="306110" cy="306110"/>
          </a:xfrm>
          <a:prstGeom prst="rect">
            <a:avLst/>
          </a:prstGeom>
        </p:spPr>
      </p:pic>
      <p:sp>
        <p:nvSpPr>
          <p:cNvPr id="26" name="Text 14"/>
          <p:cNvSpPr/>
          <p:nvPr/>
        </p:nvSpPr>
        <p:spPr>
          <a:xfrm>
            <a:off x="4132183" y="6132552"/>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نتائج عالية الأداء</a:t>
            </a:r>
            <a:endParaRPr lang="en-US" sz="2200" dirty="0"/>
          </a:p>
        </p:txBody>
      </p:sp>
      <p:sp>
        <p:nvSpPr>
          <p:cNvPr id="27" name="Text 15"/>
          <p:cNvSpPr/>
          <p:nvPr/>
        </p:nvSpPr>
        <p:spPr>
          <a:xfrm>
            <a:off x="1028343" y="6622971"/>
            <a:ext cx="5939076"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حلول فعالة من حيث التكلفة مع أداء متميز</a:t>
            </a:r>
            <a:endParaRPr lang="en-US" sz="1750" dirty="0"/>
          </a:p>
        </p:txBody>
      </p:sp>
      <p:pic>
        <p:nvPicPr>
          <p:cNvPr id="28" name="Picture 27">
            <a:extLst>
              <a:ext uri="{FF2B5EF4-FFF2-40B4-BE49-F238E27FC236}">
                <a16:creationId xmlns:a16="http://schemas.microsoft.com/office/drawing/2014/main" id="{09879813-FD01-B61D-CB8B-89FCA820C591}"/>
              </a:ext>
            </a:extLst>
          </p:cNvPr>
          <p:cNvPicPr>
            <a:picLocks noChangeAspect="1"/>
          </p:cNvPicPr>
          <p:nvPr/>
        </p:nvPicPr>
        <p:blipFill>
          <a:blip r:embed="rId18"/>
          <a:stretch>
            <a:fillRect/>
          </a:stretch>
        </p:blipFill>
        <p:spPr>
          <a:xfrm>
            <a:off x="1746875" y="302410"/>
            <a:ext cx="3851519" cy="10369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06552" y="581501"/>
            <a:ext cx="5284113" cy="660440"/>
          </a:xfrm>
          <a:prstGeom prst="rect">
            <a:avLst/>
          </a:prstGeom>
          <a:noFill/>
          <a:ln/>
        </p:spPr>
        <p:txBody>
          <a:bodyPr wrap="none" lIns="0" tIns="0" rIns="0" bIns="0" rtlCol="0" anchor="t"/>
          <a:lstStyle/>
          <a:p>
            <a:pPr marL="0" indent="0" algn="r" rtl="1">
              <a:lnSpc>
                <a:spcPts val="5200"/>
              </a:lnSpc>
              <a:buNone/>
            </a:pPr>
            <a:r>
              <a:rPr lang="en-US" sz="4150" dirty="0">
                <a:solidFill>
                  <a:schemeClr val="accent1"/>
                </a:solidFill>
                <a:latin typeface="Alexandria" pitchFamily="34" charset="0"/>
                <a:ea typeface="Alexandria" pitchFamily="34" charset="-122"/>
                <a:cs typeface="Alexandria" pitchFamily="34" charset="-120"/>
              </a:rPr>
              <a:t>خدماتنا</a:t>
            </a:r>
            <a:endParaRPr lang="en-US" sz="4150" dirty="0">
              <a:solidFill>
                <a:schemeClr val="accent1"/>
              </a:solidFill>
            </a:endParaRPr>
          </a:p>
        </p:txBody>
      </p:sp>
      <p:sp>
        <p:nvSpPr>
          <p:cNvPr id="3" name="Text 1"/>
          <p:cNvSpPr/>
          <p:nvPr/>
        </p:nvSpPr>
        <p:spPr>
          <a:xfrm>
            <a:off x="7846814" y="1326475"/>
            <a:ext cx="6043851" cy="396240"/>
          </a:xfrm>
          <a:prstGeom prst="rect">
            <a:avLst/>
          </a:prstGeom>
          <a:noFill/>
          <a:ln/>
        </p:spPr>
        <p:txBody>
          <a:bodyPr wrap="none" lIns="0" tIns="0" rIns="0" bIns="0" rtlCol="0" anchor="t"/>
          <a:lstStyle/>
          <a:p>
            <a:pPr marL="0" indent="0" algn="r" rtl="1">
              <a:lnSpc>
                <a:spcPts val="3100"/>
              </a:lnSpc>
              <a:buNone/>
            </a:pPr>
            <a:r>
              <a:rPr lang="en-US" sz="2450" dirty="0">
                <a:solidFill>
                  <a:schemeClr val="accent1"/>
                </a:solidFill>
                <a:latin typeface="Alexandria" pitchFamily="34" charset="0"/>
                <a:ea typeface="Alexandria" pitchFamily="34" charset="-122"/>
                <a:cs typeface="Alexandria" pitchFamily="34" charset="-120"/>
              </a:rPr>
              <a:t>نحول التكنولوجيا إلى ميزة تنافسية لأعمالك</a:t>
            </a:r>
            <a:endParaRPr lang="en-US" sz="2450" dirty="0">
              <a:solidFill>
                <a:schemeClr val="accent1"/>
              </a:solidFill>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2265" y="2039660"/>
            <a:ext cx="528399" cy="528399"/>
          </a:xfrm>
          <a:prstGeom prst="rect">
            <a:avLst/>
          </a:prstGeom>
        </p:spPr>
      </p:pic>
      <p:sp>
        <p:nvSpPr>
          <p:cNvPr id="5" name="Text 2"/>
          <p:cNvSpPr/>
          <p:nvPr/>
        </p:nvSpPr>
        <p:spPr>
          <a:xfrm>
            <a:off x="11248668" y="2832259"/>
            <a:ext cx="2641997"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التصميم</a:t>
            </a:r>
            <a:endParaRPr lang="en-US" sz="2050" dirty="0"/>
          </a:p>
        </p:txBody>
      </p:sp>
      <p:sp>
        <p:nvSpPr>
          <p:cNvPr id="6" name="Text 3"/>
          <p:cNvSpPr/>
          <p:nvPr/>
        </p:nvSpPr>
        <p:spPr>
          <a:xfrm>
            <a:off x="7447359" y="3289221"/>
            <a:ext cx="6443305"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تصاميم إبداعية تعكس هوية علامتك التجارية بشكل احترافي ومميز</a:t>
            </a:r>
            <a:endParaRPr lang="en-US" sz="16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4760" y="2039660"/>
            <a:ext cx="528399" cy="528399"/>
          </a:xfrm>
          <a:prstGeom prst="rect">
            <a:avLst/>
          </a:prstGeom>
        </p:spPr>
      </p:pic>
      <p:sp>
        <p:nvSpPr>
          <p:cNvPr id="8" name="Text 4"/>
          <p:cNvSpPr/>
          <p:nvPr/>
        </p:nvSpPr>
        <p:spPr>
          <a:xfrm>
            <a:off x="4541163" y="2832259"/>
            <a:ext cx="2641997"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التطوير</a:t>
            </a:r>
            <a:endParaRPr lang="en-US" sz="2050" dirty="0"/>
          </a:p>
        </p:txBody>
      </p:sp>
      <p:sp>
        <p:nvSpPr>
          <p:cNvPr id="9" name="Text 5"/>
          <p:cNvSpPr/>
          <p:nvPr/>
        </p:nvSpPr>
        <p:spPr>
          <a:xfrm>
            <a:off x="739735" y="3289221"/>
            <a:ext cx="6443424"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حلول رقمية قابلة للتوسع وعالية الأداء تناسب احتياجاتك المتنامية</a:t>
            </a:r>
            <a:endParaRPr lang="en-US" sz="16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62265" y="4050030"/>
            <a:ext cx="528399" cy="528399"/>
          </a:xfrm>
          <a:prstGeom prst="rect">
            <a:avLst/>
          </a:prstGeom>
        </p:spPr>
      </p:pic>
      <p:sp>
        <p:nvSpPr>
          <p:cNvPr id="11" name="Text 6"/>
          <p:cNvSpPr/>
          <p:nvPr/>
        </p:nvSpPr>
        <p:spPr>
          <a:xfrm>
            <a:off x="11248668" y="4842629"/>
            <a:ext cx="2641997"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التسويق</a:t>
            </a:r>
            <a:endParaRPr lang="en-US" sz="2050" dirty="0"/>
          </a:p>
        </p:txBody>
      </p:sp>
      <p:sp>
        <p:nvSpPr>
          <p:cNvPr id="12" name="Text 7"/>
          <p:cNvSpPr/>
          <p:nvPr/>
        </p:nvSpPr>
        <p:spPr>
          <a:xfrm>
            <a:off x="7447359" y="5299591"/>
            <a:ext cx="6443305"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استراتيجيات مدروسة تدفع الظهور وتحقق النمو المستدام لعملك</a:t>
            </a:r>
            <a:endParaRPr lang="en-US" sz="16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4760" y="4050030"/>
            <a:ext cx="528399" cy="528399"/>
          </a:xfrm>
          <a:prstGeom prst="rect">
            <a:avLst/>
          </a:prstGeom>
        </p:spPr>
      </p:pic>
      <p:sp>
        <p:nvSpPr>
          <p:cNvPr id="14" name="Text 8"/>
          <p:cNvSpPr/>
          <p:nvPr/>
        </p:nvSpPr>
        <p:spPr>
          <a:xfrm>
            <a:off x="4145399" y="4842629"/>
            <a:ext cx="3037761"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وسائل التواصل الاجتماعي</a:t>
            </a:r>
            <a:endParaRPr lang="en-US" sz="2050" dirty="0"/>
          </a:p>
        </p:txBody>
      </p:sp>
      <p:sp>
        <p:nvSpPr>
          <p:cNvPr id="15" name="Text 9"/>
          <p:cNvSpPr/>
          <p:nvPr/>
        </p:nvSpPr>
        <p:spPr>
          <a:xfrm>
            <a:off x="739735" y="5299591"/>
            <a:ext cx="6443424"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محتوى جذاب يبني علاقات حقيقية ويعزز التفاعل مع جمهورك</a:t>
            </a:r>
            <a:endParaRPr lang="en-US" sz="16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362265" y="6060400"/>
            <a:ext cx="528399" cy="528399"/>
          </a:xfrm>
          <a:prstGeom prst="rect">
            <a:avLst/>
          </a:prstGeom>
        </p:spPr>
      </p:pic>
      <p:sp>
        <p:nvSpPr>
          <p:cNvPr id="17" name="Text 10"/>
          <p:cNvSpPr/>
          <p:nvPr/>
        </p:nvSpPr>
        <p:spPr>
          <a:xfrm>
            <a:off x="11248668" y="6852999"/>
            <a:ext cx="2641997"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التجارة الإلكترونية</a:t>
            </a:r>
            <a:endParaRPr lang="en-US" sz="2050" dirty="0"/>
          </a:p>
        </p:txBody>
      </p:sp>
      <p:sp>
        <p:nvSpPr>
          <p:cNvPr id="18" name="Text 11"/>
          <p:cNvSpPr/>
          <p:nvPr/>
        </p:nvSpPr>
        <p:spPr>
          <a:xfrm>
            <a:off x="7447359" y="7309961"/>
            <a:ext cx="6443305"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متاجر إلكترونية سلسة وآمنة تعزز المبيعات وتحسن تجربة العملاء</a:t>
            </a:r>
            <a:endParaRPr lang="en-US" sz="1650" dirty="0"/>
          </a:p>
        </p:txBody>
      </p:sp>
      <p:pic>
        <p:nvPicPr>
          <p:cNvPr id="19"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54760" y="6060400"/>
            <a:ext cx="528399" cy="528399"/>
          </a:xfrm>
          <a:prstGeom prst="rect">
            <a:avLst/>
          </a:prstGeom>
        </p:spPr>
      </p:pic>
      <p:sp>
        <p:nvSpPr>
          <p:cNvPr id="20" name="Text 12"/>
          <p:cNvSpPr/>
          <p:nvPr/>
        </p:nvSpPr>
        <p:spPr>
          <a:xfrm>
            <a:off x="4541163" y="6852999"/>
            <a:ext cx="2641997" cy="330160"/>
          </a:xfrm>
          <a:prstGeom prst="rect">
            <a:avLst/>
          </a:prstGeom>
          <a:noFill/>
          <a:ln/>
        </p:spPr>
        <p:txBody>
          <a:bodyPr wrap="none" lIns="0" tIns="0" rIns="0" bIns="0" rtlCol="0" anchor="t"/>
          <a:lstStyle/>
          <a:p>
            <a:pPr marL="0" indent="0" algn="r" rtl="1">
              <a:lnSpc>
                <a:spcPts val="2600"/>
              </a:lnSpc>
              <a:buNone/>
            </a:pPr>
            <a:r>
              <a:rPr lang="en-US" sz="2050" dirty="0">
                <a:solidFill>
                  <a:srgbClr val="624884"/>
                </a:solidFill>
                <a:latin typeface="Alexandria" pitchFamily="34" charset="0"/>
                <a:ea typeface="Alexandria" pitchFamily="34" charset="-122"/>
                <a:cs typeface="Alexandria" pitchFamily="34" charset="-120"/>
              </a:rPr>
              <a:t>خدمات الأجهزة</a:t>
            </a:r>
            <a:endParaRPr lang="en-US" sz="2050" dirty="0"/>
          </a:p>
        </p:txBody>
      </p:sp>
      <p:sp>
        <p:nvSpPr>
          <p:cNvPr id="21" name="Text 13"/>
          <p:cNvSpPr/>
          <p:nvPr/>
        </p:nvSpPr>
        <p:spPr>
          <a:xfrm>
            <a:off x="739735" y="7309961"/>
            <a:ext cx="6443424" cy="338138"/>
          </a:xfrm>
          <a:prstGeom prst="rect">
            <a:avLst/>
          </a:prstGeom>
          <a:noFill/>
          <a:ln/>
        </p:spPr>
        <p:txBody>
          <a:bodyPr wrap="none" lIns="0" tIns="0" rIns="0" bIns="0" rtlCol="0" anchor="t"/>
          <a:lstStyle/>
          <a:p>
            <a:pPr marL="0" indent="0" algn="r" rtl="1">
              <a:lnSpc>
                <a:spcPts val="2650"/>
              </a:lnSpc>
              <a:buNone/>
            </a:pPr>
            <a:r>
              <a:rPr lang="en-US" sz="1650" dirty="0">
                <a:solidFill>
                  <a:srgbClr val="624884"/>
                </a:solidFill>
                <a:latin typeface="Nobile" pitchFamily="34" charset="0"/>
                <a:ea typeface="Nobile" pitchFamily="34" charset="-122"/>
                <a:cs typeface="Nobile" pitchFamily="34" charset="-120"/>
              </a:rPr>
              <a:t>بنية تحتية موثوقة لتقنية المعلومات وحلول أجهزة متكاملة</a:t>
            </a:r>
            <a:endParaRPr lang="en-US" sz="1650" dirty="0"/>
          </a:p>
        </p:txBody>
      </p:sp>
      <p:pic>
        <p:nvPicPr>
          <p:cNvPr id="22" name="Picture 21">
            <a:extLst>
              <a:ext uri="{FF2B5EF4-FFF2-40B4-BE49-F238E27FC236}">
                <a16:creationId xmlns:a16="http://schemas.microsoft.com/office/drawing/2014/main" id="{F4772B3A-C29F-871C-D0BC-36BCB40B7221}"/>
              </a:ext>
            </a:extLst>
          </p:cNvPr>
          <p:cNvPicPr>
            <a:picLocks noChangeAspect="1"/>
          </p:cNvPicPr>
          <p:nvPr/>
        </p:nvPicPr>
        <p:blipFill>
          <a:blip r:embed="rId15"/>
          <a:stretch>
            <a:fillRect/>
          </a:stretch>
        </p:blipFill>
        <p:spPr>
          <a:xfrm>
            <a:off x="1746875" y="302410"/>
            <a:ext cx="3851519" cy="10369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566553" y="956905"/>
            <a:ext cx="4441984" cy="555188"/>
          </a:xfrm>
          <a:prstGeom prst="rect">
            <a:avLst/>
          </a:prstGeom>
          <a:noFill/>
          <a:ln/>
        </p:spPr>
        <p:txBody>
          <a:bodyPr wrap="none" lIns="0" tIns="0" rIns="0" bIns="0" rtlCol="0" anchor="t"/>
          <a:lstStyle/>
          <a:p>
            <a:pPr marL="0" indent="0" algn="r" rtl="1">
              <a:lnSpc>
                <a:spcPts val="4350"/>
              </a:lnSpc>
              <a:buNone/>
            </a:pPr>
            <a:r>
              <a:rPr lang="en-US" sz="3450" dirty="0">
                <a:solidFill>
                  <a:schemeClr val="accent1"/>
                </a:solidFill>
                <a:latin typeface="Alexandria" pitchFamily="34" charset="0"/>
                <a:ea typeface="Alexandria" pitchFamily="34" charset="-122"/>
                <a:cs typeface="Alexandria" pitchFamily="34" charset="-120"/>
              </a:rPr>
              <a:t>حلول تقنية متخصصة</a:t>
            </a:r>
            <a:endParaRPr lang="en-US" sz="3450" dirty="0">
              <a:solidFill>
                <a:schemeClr val="accent1"/>
              </a:solidFill>
            </a:endParaRPr>
          </a:p>
        </p:txBody>
      </p:sp>
      <p:sp>
        <p:nvSpPr>
          <p:cNvPr id="3" name="Shape 1"/>
          <p:cNvSpPr/>
          <p:nvPr/>
        </p:nvSpPr>
        <p:spPr>
          <a:xfrm>
            <a:off x="4639985" y="1978343"/>
            <a:ext cx="3840480" cy="1140381"/>
          </a:xfrm>
          <a:prstGeom prst="roundRect">
            <a:avLst>
              <a:gd name="adj" fmla="val 9622"/>
            </a:avLst>
          </a:prstGeom>
          <a:solidFill>
            <a:srgbClr val="FFFFFF"/>
          </a:solidFill>
          <a:ln w="22860">
            <a:solidFill>
              <a:srgbClr val="D8D4D4"/>
            </a:solidFill>
            <a:prstDash val="solid"/>
          </a:ln>
        </p:spPr>
      </p:sp>
      <p:pic>
        <p:nvPicPr>
          <p:cNvPr id="4" name="Image 0" descr="preencoded.png"/>
          <p:cNvPicPr>
            <a:picLocks noChangeAspect="1"/>
          </p:cNvPicPr>
          <p:nvPr/>
        </p:nvPicPr>
        <p:blipFill>
          <a:blip r:embed="rId3"/>
          <a:stretch>
            <a:fillRect/>
          </a:stretch>
        </p:blipFill>
        <p:spPr>
          <a:xfrm>
            <a:off x="8411885" y="1978343"/>
            <a:ext cx="91440" cy="1140381"/>
          </a:xfrm>
          <a:prstGeom prst="rect">
            <a:avLst/>
          </a:prstGeom>
        </p:spPr>
      </p:pic>
      <p:sp>
        <p:nvSpPr>
          <p:cNvPr id="5" name="Text 2"/>
          <p:cNvSpPr/>
          <p:nvPr/>
        </p:nvSpPr>
        <p:spPr>
          <a:xfrm>
            <a:off x="5990392" y="2178844"/>
            <a:ext cx="2220992"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الأجهزة والبنية التحتية</a:t>
            </a:r>
            <a:endParaRPr lang="en-US" sz="1700" dirty="0"/>
          </a:p>
        </p:txBody>
      </p:sp>
      <p:sp>
        <p:nvSpPr>
          <p:cNvPr id="6" name="Text 3"/>
          <p:cNvSpPr/>
          <p:nvPr/>
        </p:nvSpPr>
        <p:spPr>
          <a:xfrm>
            <a:off x="4840486" y="2634020"/>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حلول متكاملة للأجهزة والشبكات والخوادم</a:t>
            </a:r>
            <a:endParaRPr lang="en-US" sz="1350" dirty="0"/>
          </a:p>
        </p:txBody>
      </p:sp>
      <p:sp>
        <p:nvSpPr>
          <p:cNvPr id="7" name="Shape 4"/>
          <p:cNvSpPr/>
          <p:nvPr/>
        </p:nvSpPr>
        <p:spPr>
          <a:xfrm>
            <a:off x="621863" y="1978343"/>
            <a:ext cx="3840480" cy="1140381"/>
          </a:xfrm>
          <a:prstGeom prst="roundRect">
            <a:avLst>
              <a:gd name="adj" fmla="val 9622"/>
            </a:avLst>
          </a:prstGeom>
          <a:solidFill>
            <a:srgbClr val="FFFFFF"/>
          </a:solidFill>
          <a:ln w="22860">
            <a:solidFill>
              <a:srgbClr val="D8D4D4"/>
            </a:solidFill>
            <a:prstDash val="solid"/>
          </a:ln>
        </p:spPr>
      </p:sp>
      <p:pic>
        <p:nvPicPr>
          <p:cNvPr id="8" name="Image 1" descr="preencoded.png"/>
          <p:cNvPicPr>
            <a:picLocks noChangeAspect="1"/>
          </p:cNvPicPr>
          <p:nvPr/>
        </p:nvPicPr>
        <p:blipFill>
          <a:blip r:embed="rId3"/>
          <a:stretch>
            <a:fillRect/>
          </a:stretch>
        </p:blipFill>
        <p:spPr>
          <a:xfrm>
            <a:off x="4393763" y="1978343"/>
            <a:ext cx="91440" cy="1140381"/>
          </a:xfrm>
          <a:prstGeom prst="rect">
            <a:avLst/>
          </a:prstGeom>
        </p:spPr>
      </p:pic>
      <p:sp>
        <p:nvSpPr>
          <p:cNvPr id="9" name="Text 5"/>
          <p:cNvSpPr/>
          <p:nvPr/>
        </p:nvSpPr>
        <p:spPr>
          <a:xfrm>
            <a:off x="1608534" y="2178844"/>
            <a:ext cx="2584728"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تطوير المواقع والتطبيقات</a:t>
            </a:r>
            <a:endParaRPr lang="en-US" sz="1700" dirty="0"/>
          </a:p>
        </p:txBody>
      </p:sp>
      <p:sp>
        <p:nvSpPr>
          <p:cNvPr id="10" name="Text 6"/>
          <p:cNvSpPr/>
          <p:nvPr/>
        </p:nvSpPr>
        <p:spPr>
          <a:xfrm>
            <a:off x="822365" y="2634020"/>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منصات ويب وتطبيقات جوال متطورة وسريعة</a:t>
            </a:r>
            <a:endParaRPr lang="en-US" sz="1350" dirty="0"/>
          </a:p>
        </p:txBody>
      </p:sp>
      <p:sp>
        <p:nvSpPr>
          <p:cNvPr id="11" name="Shape 7"/>
          <p:cNvSpPr/>
          <p:nvPr/>
        </p:nvSpPr>
        <p:spPr>
          <a:xfrm>
            <a:off x="4639985" y="3296364"/>
            <a:ext cx="3840480" cy="1140381"/>
          </a:xfrm>
          <a:prstGeom prst="roundRect">
            <a:avLst>
              <a:gd name="adj" fmla="val 9622"/>
            </a:avLst>
          </a:prstGeom>
          <a:solidFill>
            <a:srgbClr val="FFFFFF"/>
          </a:solidFill>
          <a:ln w="22860">
            <a:solidFill>
              <a:srgbClr val="D8D4D4"/>
            </a:solidFill>
            <a:prstDash val="solid"/>
          </a:ln>
        </p:spPr>
      </p:sp>
      <p:pic>
        <p:nvPicPr>
          <p:cNvPr id="12" name="Image 2" descr="preencoded.png"/>
          <p:cNvPicPr>
            <a:picLocks noChangeAspect="1"/>
          </p:cNvPicPr>
          <p:nvPr/>
        </p:nvPicPr>
        <p:blipFill>
          <a:blip r:embed="rId3"/>
          <a:stretch>
            <a:fillRect/>
          </a:stretch>
        </p:blipFill>
        <p:spPr>
          <a:xfrm>
            <a:off x="8411885" y="3296364"/>
            <a:ext cx="91440" cy="1140381"/>
          </a:xfrm>
          <a:prstGeom prst="rect">
            <a:avLst/>
          </a:prstGeom>
        </p:spPr>
      </p:pic>
      <p:sp>
        <p:nvSpPr>
          <p:cNvPr id="13" name="Text 8"/>
          <p:cNvSpPr/>
          <p:nvPr/>
        </p:nvSpPr>
        <p:spPr>
          <a:xfrm>
            <a:off x="5227201" y="3496866"/>
            <a:ext cx="2984183"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إدارة التسويق ووسائل التواصل</a:t>
            </a:r>
            <a:endParaRPr lang="en-US" sz="1700" dirty="0"/>
          </a:p>
        </p:txBody>
      </p:sp>
      <p:sp>
        <p:nvSpPr>
          <p:cNvPr id="14" name="Text 9"/>
          <p:cNvSpPr/>
          <p:nvPr/>
        </p:nvSpPr>
        <p:spPr>
          <a:xfrm>
            <a:off x="4840486" y="3952042"/>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استراتيجيات تسويقية شاملة ومتابعة احترافية</a:t>
            </a:r>
            <a:endParaRPr lang="en-US" sz="1350" dirty="0"/>
          </a:p>
        </p:txBody>
      </p:sp>
      <p:sp>
        <p:nvSpPr>
          <p:cNvPr id="15" name="Shape 10"/>
          <p:cNvSpPr/>
          <p:nvPr/>
        </p:nvSpPr>
        <p:spPr>
          <a:xfrm>
            <a:off x="621863" y="3296364"/>
            <a:ext cx="3840480" cy="1140381"/>
          </a:xfrm>
          <a:prstGeom prst="roundRect">
            <a:avLst>
              <a:gd name="adj" fmla="val 9622"/>
            </a:avLst>
          </a:prstGeom>
          <a:solidFill>
            <a:srgbClr val="FFFFFF"/>
          </a:solidFill>
          <a:ln w="22860">
            <a:solidFill>
              <a:srgbClr val="D8D4D4"/>
            </a:solidFill>
            <a:prstDash val="solid"/>
          </a:ln>
        </p:spPr>
      </p:sp>
      <p:pic>
        <p:nvPicPr>
          <p:cNvPr id="16" name="Image 3" descr="preencoded.png"/>
          <p:cNvPicPr>
            <a:picLocks noChangeAspect="1"/>
          </p:cNvPicPr>
          <p:nvPr/>
        </p:nvPicPr>
        <p:blipFill>
          <a:blip r:embed="rId3"/>
          <a:stretch>
            <a:fillRect/>
          </a:stretch>
        </p:blipFill>
        <p:spPr>
          <a:xfrm>
            <a:off x="4393763" y="3296364"/>
            <a:ext cx="91440" cy="1140381"/>
          </a:xfrm>
          <a:prstGeom prst="rect">
            <a:avLst/>
          </a:prstGeom>
        </p:spPr>
      </p:pic>
      <p:sp>
        <p:nvSpPr>
          <p:cNvPr id="17" name="Text 11"/>
          <p:cNvSpPr/>
          <p:nvPr/>
        </p:nvSpPr>
        <p:spPr>
          <a:xfrm>
            <a:off x="1917502" y="3496866"/>
            <a:ext cx="2275761"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تطوير التجارة الإلكترونية</a:t>
            </a:r>
            <a:endParaRPr lang="en-US" sz="1700" dirty="0"/>
          </a:p>
        </p:txBody>
      </p:sp>
      <p:sp>
        <p:nvSpPr>
          <p:cNvPr id="18" name="Text 12"/>
          <p:cNvSpPr/>
          <p:nvPr/>
        </p:nvSpPr>
        <p:spPr>
          <a:xfrm>
            <a:off x="822365" y="3952042"/>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متاجر إلكترونية متكاملة مع أنظمة دفع آمنة</a:t>
            </a:r>
            <a:endParaRPr lang="en-US" sz="1350" dirty="0"/>
          </a:p>
        </p:txBody>
      </p:sp>
      <p:sp>
        <p:nvSpPr>
          <p:cNvPr id="19" name="Shape 13"/>
          <p:cNvSpPr/>
          <p:nvPr/>
        </p:nvSpPr>
        <p:spPr>
          <a:xfrm>
            <a:off x="4639985" y="4614386"/>
            <a:ext cx="3840480" cy="1140381"/>
          </a:xfrm>
          <a:prstGeom prst="roundRect">
            <a:avLst>
              <a:gd name="adj" fmla="val 9622"/>
            </a:avLst>
          </a:prstGeom>
          <a:solidFill>
            <a:srgbClr val="FFFFFF"/>
          </a:solidFill>
          <a:ln w="22860">
            <a:solidFill>
              <a:srgbClr val="D8D4D4"/>
            </a:solidFill>
            <a:prstDash val="solid"/>
          </a:ln>
        </p:spPr>
      </p:sp>
      <p:pic>
        <p:nvPicPr>
          <p:cNvPr id="20" name="Image 4" descr="preencoded.png"/>
          <p:cNvPicPr>
            <a:picLocks noChangeAspect="1"/>
          </p:cNvPicPr>
          <p:nvPr/>
        </p:nvPicPr>
        <p:blipFill>
          <a:blip r:embed="rId3"/>
          <a:stretch>
            <a:fillRect/>
          </a:stretch>
        </p:blipFill>
        <p:spPr>
          <a:xfrm>
            <a:off x="8411885" y="4614386"/>
            <a:ext cx="91440" cy="1140381"/>
          </a:xfrm>
          <a:prstGeom prst="rect">
            <a:avLst/>
          </a:prstGeom>
        </p:spPr>
      </p:pic>
      <p:sp>
        <p:nvSpPr>
          <p:cNvPr id="21" name="Text 14"/>
          <p:cNvSpPr/>
          <p:nvPr/>
        </p:nvSpPr>
        <p:spPr>
          <a:xfrm>
            <a:off x="5990392" y="4814888"/>
            <a:ext cx="2220992"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الدعم التقني</a:t>
            </a:r>
            <a:endParaRPr lang="en-US" sz="1700" dirty="0"/>
          </a:p>
        </p:txBody>
      </p:sp>
      <p:sp>
        <p:nvSpPr>
          <p:cNvPr id="22" name="Text 15"/>
          <p:cNvSpPr/>
          <p:nvPr/>
        </p:nvSpPr>
        <p:spPr>
          <a:xfrm>
            <a:off x="4840486" y="5270063"/>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دعم فني متواصل وصيانة استباقية للأنظمة</a:t>
            </a:r>
            <a:endParaRPr lang="en-US" sz="1350" dirty="0"/>
          </a:p>
        </p:txBody>
      </p:sp>
      <p:sp>
        <p:nvSpPr>
          <p:cNvPr id="23" name="Shape 16"/>
          <p:cNvSpPr/>
          <p:nvPr/>
        </p:nvSpPr>
        <p:spPr>
          <a:xfrm>
            <a:off x="621863" y="4614386"/>
            <a:ext cx="3840480" cy="1140381"/>
          </a:xfrm>
          <a:prstGeom prst="roundRect">
            <a:avLst>
              <a:gd name="adj" fmla="val 9622"/>
            </a:avLst>
          </a:prstGeom>
          <a:solidFill>
            <a:srgbClr val="FFFFFF"/>
          </a:solidFill>
          <a:ln w="22860">
            <a:solidFill>
              <a:srgbClr val="D8D4D4"/>
            </a:solidFill>
            <a:prstDash val="solid"/>
          </a:ln>
        </p:spPr>
      </p:sp>
      <p:pic>
        <p:nvPicPr>
          <p:cNvPr id="24" name="Image 5" descr="preencoded.png"/>
          <p:cNvPicPr>
            <a:picLocks noChangeAspect="1"/>
          </p:cNvPicPr>
          <p:nvPr/>
        </p:nvPicPr>
        <p:blipFill>
          <a:blip r:embed="rId3"/>
          <a:stretch>
            <a:fillRect/>
          </a:stretch>
        </p:blipFill>
        <p:spPr>
          <a:xfrm>
            <a:off x="4393763" y="4614386"/>
            <a:ext cx="91440" cy="1140381"/>
          </a:xfrm>
          <a:prstGeom prst="rect">
            <a:avLst/>
          </a:prstGeom>
        </p:spPr>
      </p:pic>
      <p:sp>
        <p:nvSpPr>
          <p:cNvPr id="25" name="Text 17"/>
          <p:cNvSpPr/>
          <p:nvPr/>
        </p:nvSpPr>
        <p:spPr>
          <a:xfrm>
            <a:off x="1005126" y="4814888"/>
            <a:ext cx="3188137"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حلول الذكاء الاصطناعي والأتمتة</a:t>
            </a:r>
            <a:endParaRPr lang="en-US" sz="1700" dirty="0"/>
          </a:p>
        </p:txBody>
      </p:sp>
      <p:sp>
        <p:nvSpPr>
          <p:cNvPr id="26" name="Text 18"/>
          <p:cNvSpPr/>
          <p:nvPr/>
        </p:nvSpPr>
        <p:spPr>
          <a:xfrm>
            <a:off x="822365" y="5270063"/>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تقنيات ذكاء اصطناعي لتحسين الكفاءة والإنتاجية</a:t>
            </a:r>
            <a:endParaRPr lang="en-US" sz="1350" dirty="0"/>
          </a:p>
        </p:txBody>
      </p:sp>
      <p:sp>
        <p:nvSpPr>
          <p:cNvPr id="27" name="Shape 19"/>
          <p:cNvSpPr/>
          <p:nvPr/>
        </p:nvSpPr>
        <p:spPr>
          <a:xfrm>
            <a:off x="4639985" y="5932408"/>
            <a:ext cx="3840480" cy="1140381"/>
          </a:xfrm>
          <a:prstGeom prst="roundRect">
            <a:avLst>
              <a:gd name="adj" fmla="val 9622"/>
            </a:avLst>
          </a:prstGeom>
          <a:solidFill>
            <a:srgbClr val="FFFFFF"/>
          </a:solidFill>
          <a:ln w="22860">
            <a:solidFill>
              <a:srgbClr val="D8D4D4"/>
            </a:solidFill>
            <a:prstDash val="solid"/>
          </a:ln>
        </p:spPr>
      </p:sp>
      <p:pic>
        <p:nvPicPr>
          <p:cNvPr id="28" name="Image 6" descr="preencoded.png"/>
          <p:cNvPicPr>
            <a:picLocks noChangeAspect="1"/>
          </p:cNvPicPr>
          <p:nvPr/>
        </p:nvPicPr>
        <p:blipFill>
          <a:blip r:embed="rId3"/>
          <a:stretch>
            <a:fillRect/>
          </a:stretch>
        </p:blipFill>
        <p:spPr>
          <a:xfrm>
            <a:off x="8411885" y="5932408"/>
            <a:ext cx="91440" cy="1140381"/>
          </a:xfrm>
          <a:prstGeom prst="rect">
            <a:avLst/>
          </a:prstGeom>
        </p:spPr>
      </p:pic>
      <p:sp>
        <p:nvSpPr>
          <p:cNvPr id="29" name="Text 20"/>
          <p:cNvSpPr/>
          <p:nvPr/>
        </p:nvSpPr>
        <p:spPr>
          <a:xfrm>
            <a:off x="5060156" y="6132909"/>
            <a:ext cx="3151227" cy="277535"/>
          </a:xfrm>
          <a:prstGeom prst="rect">
            <a:avLst/>
          </a:prstGeom>
          <a:noFill/>
          <a:ln/>
        </p:spPr>
        <p:txBody>
          <a:bodyPr wrap="none" lIns="0" tIns="0" rIns="0" bIns="0" rtlCol="0" anchor="t"/>
          <a:lstStyle/>
          <a:p>
            <a:pPr marL="0" indent="0" algn="r" rtl="1">
              <a:lnSpc>
                <a:spcPts val="2150"/>
              </a:lnSpc>
              <a:buNone/>
            </a:pPr>
            <a:r>
              <a:rPr lang="en-US" sz="1700" dirty="0">
                <a:solidFill>
                  <a:srgbClr val="624884"/>
                </a:solidFill>
                <a:latin typeface="Alexandria" pitchFamily="34" charset="0"/>
                <a:ea typeface="Alexandria" pitchFamily="34" charset="-122"/>
                <a:cs typeface="Alexandria" pitchFamily="34" charset="-120"/>
              </a:rPr>
              <a:t>حملات واتساب والبريد الإلكتروني</a:t>
            </a:r>
            <a:endParaRPr lang="en-US" sz="1700" dirty="0"/>
          </a:p>
        </p:txBody>
      </p:sp>
      <p:sp>
        <p:nvSpPr>
          <p:cNvPr id="30" name="Text 21"/>
          <p:cNvSpPr/>
          <p:nvPr/>
        </p:nvSpPr>
        <p:spPr>
          <a:xfrm>
            <a:off x="4840486" y="6588085"/>
            <a:ext cx="3370897" cy="284202"/>
          </a:xfrm>
          <a:prstGeom prst="rect">
            <a:avLst/>
          </a:prstGeom>
          <a:noFill/>
          <a:ln/>
        </p:spPr>
        <p:txBody>
          <a:bodyPr wrap="none" lIns="0" tIns="0" rIns="0" bIns="0" rtlCol="0" anchor="t"/>
          <a:lstStyle/>
          <a:p>
            <a:pPr marL="0" indent="0" algn="r" rtl="1">
              <a:lnSpc>
                <a:spcPts val="2200"/>
              </a:lnSpc>
              <a:buNone/>
            </a:pPr>
            <a:r>
              <a:rPr lang="en-US" sz="1350" dirty="0">
                <a:solidFill>
                  <a:srgbClr val="624884"/>
                </a:solidFill>
                <a:latin typeface="Nobile" pitchFamily="34" charset="0"/>
                <a:ea typeface="Nobile" pitchFamily="34" charset="-122"/>
                <a:cs typeface="Nobile" pitchFamily="34" charset="-120"/>
              </a:rPr>
              <a:t>حملات تسويقية موجهة عبر القنوات الرقمية</a:t>
            </a:r>
            <a:endParaRPr lang="en-US" sz="1350" dirty="0"/>
          </a:p>
        </p:txBody>
      </p:sp>
      <p:pic>
        <p:nvPicPr>
          <p:cNvPr id="31" name="Image 7" descr="preencoded.png"/>
          <p:cNvPicPr>
            <a:picLocks noChangeAspect="1"/>
          </p:cNvPicPr>
          <p:nvPr/>
        </p:nvPicPr>
        <p:blipFill>
          <a:blip r:embed="rId4"/>
          <a:stretch>
            <a:fillRect/>
          </a:stretch>
        </p:blipFill>
        <p:spPr>
          <a:xfrm>
            <a:off x="8921472" y="1978343"/>
            <a:ext cx="5094565" cy="5094565"/>
          </a:xfrm>
          <a:prstGeom prst="rect">
            <a:avLst/>
          </a:prstGeom>
        </p:spPr>
      </p:pic>
      <p:pic>
        <p:nvPicPr>
          <p:cNvPr id="32" name="Picture 31">
            <a:extLst>
              <a:ext uri="{FF2B5EF4-FFF2-40B4-BE49-F238E27FC236}">
                <a16:creationId xmlns:a16="http://schemas.microsoft.com/office/drawing/2014/main" id="{E05CA85A-0F60-FBCE-91C2-32CD4E8BAF3D}"/>
              </a:ext>
            </a:extLst>
          </p:cNvPr>
          <p:cNvPicPr>
            <a:picLocks noChangeAspect="1"/>
          </p:cNvPicPr>
          <p:nvPr/>
        </p:nvPicPr>
        <p:blipFill>
          <a:blip r:embed="rId5"/>
          <a:stretch>
            <a:fillRect/>
          </a:stretch>
        </p:blipFill>
        <p:spPr>
          <a:xfrm>
            <a:off x="1746875" y="302410"/>
            <a:ext cx="3851519" cy="10369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86050"/>
          </a:xfrm>
          <a:prstGeom prst="rect">
            <a:avLst/>
          </a:prstGeom>
        </p:spPr>
      </p:pic>
      <p:sp>
        <p:nvSpPr>
          <p:cNvPr id="3" name="Text 0"/>
          <p:cNvSpPr/>
          <p:nvPr/>
        </p:nvSpPr>
        <p:spPr>
          <a:xfrm>
            <a:off x="8506182" y="3276957"/>
            <a:ext cx="5372219" cy="671512"/>
          </a:xfrm>
          <a:prstGeom prst="rect">
            <a:avLst/>
          </a:prstGeom>
          <a:noFill/>
          <a:ln/>
        </p:spPr>
        <p:txBody>
          <a:bodyPr wrap="none" lIns="0" tIns="0" rIns="0" bIns="0" rtlCol="0" anchor="t"/>
          <a:lstStyle/>
          <a:p>
            <a:pPr marL="0" indent="0" algn="r" rtl="1">
              <a:lnSpc>
                <a:spcPts val="5250"/>
              </a:lnSpc>
              <a:buNone/>
            </a:pPr>
            <a:r>
              <a:rPr lang="en-US" sz="4200" dirty="0">
                <a:solidFill>
                  <a:schemeClr val="accent1"/>
                </a:solidFill>
                <a:latin typeface="Alexandria" pitchFamily="34" charset="0"/>
                <a:ea typeface="Alexandria" pitchFamily="34" charset="-122"/>
                <a:cs typeface="Alexandria" pitchFamily="34" charset="-120"/>
              </a:rPr>
              <a:t>كيف نساعدك</a:t>
            </a:r>
            <a:endParaRPr lang="en-US" sz="4200" dirty="0">
              <a:solidFill>
                <a:schemeClr val="accent1"/>
              </a:solidFill>
            </a:endParaRPr>
          </a:p>
        </p:txBody>
      </p:sp>
      <p:pic>
        <p:nvPicPr>
          <p:cNvPr id="4" name="Image 1" descr="preencoded.png"/>
          <p:cNvPicPr>
            <a:picLocks noChangeAspect="1"/>
          </p:cNvPicPr>
          <p:nvPr/>
        </p:nvPicPr>
        <p:blipFill>
          <a:blip r:embed="rId4"/>
          <a:stretch>
            <a:fillRect/>
          </a:stretch>
        </p:blipFill>
        <p:spPr>
          <a:xfrm>
            <a:off x="9502973" y="4270772"/>
            <a:ext cx="4375428" cy="859512"/>
          </a:xfrm>
          <a:prstGeom prst="rect">
            <a:avLst/>
          </a:prstGeom>
        </p:spPr>
      </p:pic>
      <p:sp>
        <p:nvSpPr>
          <p:cNvPr id="5" name="Text 1"/>
          <p:cNvSpPr/>
          <p:nvPr/>
        </p:nvSpPr>
        <p:spPr>
          <a:xfrm>
            <a:off x="10977562" y="5345073"/>
            <a:ext cx="2686050" cy="335756"/>
          </a:xfrm>
          <a:prstGeom prst="rect">
            <a:avLst/>
          </a:prstGeom>
          <a:noFill/>
          <a:ln/>
        </p:spPr>
        <p:txBody>
          <a:bodyPr wrap="none" lIns="0" tIns="0" rIns="0" bIns="0" rtlCol="0" anchor="t"/>
          <a:lstStyle/>
          <a:p>
            <a:pPr marL="0" indent="0" algn="r" rtl="1">
              <a:lnSpc>
                <a:spcPts val="2600"/>
              </a:lnSpc>
              <a:buNone/>
            </a:pPr>
            <a:r>
              <a:rPr lang="en-US" sz="2100" dirty="0">
                <a:solidFill>
                  <a:srgbClr val="624884"/>
                </a:solidFill>
                <a:latin typeface="Alexandria" pitchFamily="34" charset="0"/>
                <a:ea typeface="Alexandria" pitchFamily="34" charset="-122"/>
                <a:cs typeface="Alexandria" pitchFamily="34" charset="-120"/>
              </a:rPr>
              <a:t>نبسّط</a:t>
            </a:r>
            <a:endParaRPr lang="en-US" sz="2100" dirty="0"/>
          </a:p>
        </p:txBody>
      </p:sp>
      <p:sp>
        <p:nvSpPr>
          <p:cNvPr id="6" name="Text 2"/>
          <p:cNvSpPr/>
          <p:nvPr/>
        </p:nvSpPr>
        <p:spPr>
          <a:xfrm>
            <a:off x="9717762" y="5809655"/>
            <a:ext cx="3945850" cy="687705"/>
          </a:xfrm>
          <a:prstGeom prst="rect">
            <a:avLst/>
          </a:prstGeom>
          <a:noFill/>
          <a:ln/>
        </p:spPr>
        <p:txBody>
          <a:bodyPr wrap="square" lIns="0" tIns="0" rIns="0" bIns="0" rtlCol="0" anchor="t"/>
          <a:lstStyle/>
          <a:p>
            <a:pPr marL="0" indent="0" algn="r" rtl="1">
              <a:lnSpc>
                <a:spcPts val="2700"/>
              </a:lnSpc>
              <a:buNone/>
            </a:pPr>
            <a:r>
              <a:rPr lang="en-US" sz="1650" dirty="0">
                <a:solidFill>
                  <a:srgbClr val="624884"/>
                </a:solidFill>
                <a:latin typeface="Nobile" pitchFamily="34" charset="0"/>
                <a:ea typeface="Nobile" pitchFamily="34" charset="-122"/>
                <a:cs typeface="Nobile" pitchFamily="34" charset="-120"/>
              </a:rPr>
              <a:t>نحول التحديات التقنية المعقدة إلى حلول بسيطة وسهلة الاستخدام</a:t>
            </a:r>
            <a:endParaRPr lang="en-US" sz="1650" dirty="0"/>
          </a:p>
        </p:txBody>
      </p:sp>
      <p:pic>
        <p:nvPicPr>
          <p:cNvPr id="7" name="Image 2" descr="preencoded.png"/>
          <p:cNvPicPr>
            <a:picLocks noChangeAspect="1"/>
          </p:cNvPicPr>
          <p:nvPr/>
        </p:nvPicPr>
        <p:blipFill>
          <a:blip r:embed="rId5"/>
          <a:stretch>
            <a:fillRect/>
          </a:stretch>
        </p:blipFill>
        <p:spPr>
          <a:xfrm>
            <a:off x="5127546" y="4270772"/>
            <a:ext cx="4375428" cy="859512"/>
          </a:xfrm>
          <a:prstGeom prst="rect">
            <a:avLst/>
          </a:prstGeom>
        </p:spPr>
      </p:pic>
      <p:sp>
        <p:nvSpPr>
          <p:cNvPr id="8" name="Text 3"/>
          <p:cNvSpPr/>
          <p:nvPr/>
        </p:nvSpPr>
        <p:spPr>
          <a:xfrm>
            <a:off x="6602135" y="5345073"/>
            <a:ext cx="2686050" cy="335756"/>
          </a:xfrm>
          <a:prstGeom prst="rect">
            <a:avLst/>
          </a:prstGeom>
          <a:noFill/>
          <a:ln/>
        </p:spPr>
        <p:txBody>
          <a:bodyPr wrap="none" lIns="0" tIns="0" rIns="0" bIns="0" rtlCol="0" anchor="t"/>
          <a:lstStyle/>
          <a:p>
            <a:pPr marL="0" indent="0" algn="r" rtl="1">
              <a:lnSpc>
                <a:spcPts val="2600"/>
              </a:lnSpc>
              <a:buNone/>
            </a:pPr>
            <a:r>
              <a:rPr lang="en-US" sz="2100" dirty="0">
                <a:solidFill>
                  <a:srgbClr val="624884"/>
                </a:solidFill>
                <a:latin typeface="Alexandria" pitchFamily="34" charset="0"/>
                <a:ea typeface="Alexandria" pitchFamily="34" charset="-122"/>
                <a:cs typeface="Alexandria" pitchFamily="34" charset="-120"/>
              </a:rPr>
              <a:t>نحسّن</a:t>
            </a:r>
            <a:endParaRPr lang="en-US" sz="2100" dirty="0"/>
          </a:p>
        </p:txBody>
      </p:sp>
      <p:sp>
        <p:nvSpPr>
          <p:cNvPr id="9" name="Text 4"/>
          <p:cNvSpPr/>
          <p:nvPr/>
        </p:nvSpPr>
        <p:spPr>
          <a:xfrm>
            <a:off x="5342334" y="5809655"/>
            <a:ext cx="3945850" cy="687705"/>
          </a:xfrm>
          <a:prstGeom prst="rect">
            <a:avLst/>
          </a:prstGeom>
          <a:noFill/>
          <a:ln/>
        </p:spPr>
        <p:txBody>
          <a:bodyPr wrap="square" lIns="0" tIns="0" rIns="0" bIns="0" rtlCol="0" anchor="t"/>
          <a:lstStyle/>
          <a:p>
            <a:pPr marL="0" indent="0" algn="r" rtl="1">
              <a:lnSpc>
                <a:spcPts val="2700"/>
              </a:lnSpc>
              <a:buNone/>
            </a:pPr>
            <a:r>
              <a:rPr lang="en-US" sz="1650" dirty="0">
                <a:solidFill>
                  <a:srgbClr val="624884"/>
                </a:solidFill>
                <a:latin typeface="Nobile" pitchFamily="34" charset="0"/>
                <a:ea typeface="Nobile" pitchFamily="34" charset="-122"/>
                <a:cs typeface="Nobile" pitchFamily="34" charset="-120"/>
              </a:rPr>
              <a:t>نعزز الكفاءة والأداء من خلال حلول مصممة خصيصًا لعملك</a:t>
            </a:r>
            <a:endParaRPr lang="en-US" sz="1650" dirty="0"/>
          </a:p>
        </p:txBody>
      </p:sp>
      <p:pic>
        <p:nvPicPr>
          <p:cNvPr id="10" name="Image 3" descr="preencoded.png"/>
          <p:cNvPicPr>
            <a:picLocks noChangeAspect="1"/>
          </p:cNvPicPr>
          <p:nvPr/>
        </p:nvPicPr>
        <p:blipFill>
          <a:blip r:embed="rId6"/>
          <a:stretch>
            <a:fillRect/>
          </a:stretch>
        </p:blipFill>
        <p:spPr>
          <a:xfrm>
            <a:off x="752118" y="4270772"/>
            <a:ext cx="4375428" cy="859512"/>
          </a:xfrm>
          <a:prstGeom prst="rect">
            <a:avLst/>
          </a:prstGeom>
        </p:spPr>
      </p:pic>
      <p:sp>
        <p:nvSpPr>
          <p:cNvPr id="11" name="Text 5"/>
          <p:cNvSpPr/>
          <p:nvPr/>
        </p:nvSpPr>
        <p:spPr>
          <a:xfrm>
            <a:off x="2226707" y="5345073"/>
            <a:ext cx="2686050" cy="335756"/>
          </a:xfrm>
          <a:prstGeom prst="rect">
            <a:avLst/>
          </a:prstGeom>
          <a:noFill/>
          <a:ln/>
        </p:spPr>
        <p:txBody>
          <a:bodyPr wrap="none" lIns="0" tIns="0" rIns="0" bIns="0" rtlCol="0" anchor="t"/>
          <a:lstStyle/>
          <a:p>
            <a:pPr marL="0" indent="0" algn="r" rtl="1">
              <a:lnSpc>
                <a:spcPts val="2600"/>
              </a:lnSpc>
              <a:buNone/>
            </a:pPr>
            <a:r>
              <a:rPr lang="en-US" sz="2100" dirty="0">
                <a:solidFill>
                  <a:srgbClr val="624884"/>
                </a:solidFill>
                <a:latin typeface="Alexandria" pitchFamily="34" charset="0"/>
                <a:ea typeface="Alexandria" pitchFamily="34" charset="-122"/>
                <a:cs typeface="Alexandria" pitchFamily="34" charset="-120"/>
              </a:rPr>
              <a:t>ننمّي</a:t>
            </a:r>
            <a:endParaRPr lang="en-US" sz="2100" dirty="0"/>
          </a:p>
        </p:txBody>
      </p:sp>
      <p:sp>
        <p:nvSpPr>
          <p:cNvPr id="12" name="Text 6"/>
          <p:cNvSpPr/>
          <p:nvPr/>
        </p:nvSpPr>
        <p:spPr>
          <a:xfrm>
            <a:off x="966907" y="5809655"/>
            <a:ext cx="3945850" cy="343853"/>
          </a:xfrm>
          <a:prstGeom prst="rect">
            <a:avLst/>
          </a:prstGeom>
          <a:noFill/>
          <a:ln/>
        </p:spPr>
        <p:txBody>
          <a:bodyPr wrap="none" lIns="0" tIns="0" rIns="0" bIns="0" rtlCol="0" anchor="t"/>
          <a:lstStyle/>
          <a:p>
            <a:pPr marL="0" indent="0" algn="r" rtl="1">
              <a:lnSpc>
                <a:spcPts val="2700"/>
              </a:lnSpc>
              <a:buNone/>
            </a:pPr>
            <a:r>
              <a:rPr lang="en-US" sz="1650" dirty="0">
                <a:solidFill>
                  <a:srgbClr val="624884"/>
                </a:solidFill>
                <a:latin typeface="Nobile" pitchFamily="34" charset="0"/>
                <a:ea typeface="Nobile" pitchFamily="34" charset="-122"/>
                <a:cs typeface="Nobile" pitchFamily="34" charset="-120"/>
              </a:rPr>
              <a:t>نحقق نموًا مستدامًا وقابلاً للقياس لمؤسستك</a:t>
            </a:r>
            <a:endParaRPr lang="en-US" sz="1650" dirty="0"/>
          </a:p>
        </p:txBody>
      </p:sp>
      <p:sp>
        <p:nvSpPr>
          <p:cNvPr id="13" name="Text 7"/>
          <p:cNvSpPr/>
          <p:nvPr/>
        </p:nvSpPr>
        <p:spPr>
          <a:xfrm>
            <a:off x="751999" y="6953845"/>
            <a:ext cx="13126402" cy="687705"/>
          </a:xfrm>
          <a:prstGeom prst="rect">
            <a:avLst/>
          </a:prstGeom>
          <a:noFill/>
          <a:ln/>
        </p:spPr>
        <p:txBody>
          <a:bodyPr wrap="square" lIns="0" tIns="0" rIns="0" bIns="0" rtlCol="0" anchor="t"/>
          <a:lstStyle/>
          <a:p>
            <a:pPr marL="0" indent="0" algn="r" rtl="1">
              <a:lnSpc>
                <a:spcPts val="2700"/>
              </a:lnSpc>
              <a:buNone/>
            </a:pPr>
            <a:r>
              <a:rPr lang="en-US" sz="1650" dirty="0">
                <a:solidFill>
                  <a:srgbClr val="624884"/>
                </a:solidFill>
                <a:latin typeface="Nobile" pitchFamily="34" charset="0"/>
                <a:ea typeface="Nobile" pitchFamily="34" charset="-122"/>
                <a:cs typeface="Nobile" pitchFamily="34" charset="-120"/>
              </a:rPr>
              <a:t>نحن هنا لتبسيط تحديات تقنية المعلومات الخاصة بك وتحويل التكنولوجيا إلى ميزة تنافسية حقيقية. حلولنا المخصصة تحسن الكفاءة والأداء وقابلية التوسع لمؤسستك، مما يضمن تحقيق أهدافك بنجاح.</a:t>
            </a:r>
            <a:endParaRPr lang="en-US" sz="1650" dirty="0"/>
          </a:p>
        </p:txBody>
      </p:sp>
      <p:pic>
        <p:nvPicPr>
          <p:cNvPr id="14" name="Picture 13">
            <a:extLst>
              <a:ext uri="{FF2B5EF4-FFF2-40B4-BE49-F238E27FC236}">
                <a16:creationId xmlns:a16="http://schemas.microsoft.com/office/drawing/2014/main" id="{A8E5AFD1-44EA-BC75-246F-ED9762084D56}"/>
              </a:ext>
            </a:extLst>
          </p:cNvPr>
          <p:cNvPicPr>
            <a:picLocks noChangeAspect="1"/>
          </p:cNvPicPr>
          <p:nvPr/>
        </p:nvPicPr>
        <p:blipFill>
          <a:blip r:embed="rId7"/>
          <a:stretch>
            <a:fillRect/>
          </a:stretch>
        </p:blipFill>
        <p:spPr>
          <a:xfrm>
            <a:off x="940562" y="2814876"/>
            <a:ext cx="3851519" cy="10369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326862" y="977741"/>
            <a:ext cx="7509748" cy="708779"/>
          </a:xfrm>
          <a:prstGeom prst="rect">
            <a:avLst/>
          </a:prstGeom>
          <a:noFill/>
          <a:ln/>
        </p:spPr>
        <p:txBody>
          <a:bodyPr wrap="none" lIns="0" tIns="0" rIns="0" bIns="0" rtlCol="0" anchor="t"/>
          <a:lstStyle/>
          <a:p>
            <a:pPr marL="0" indent="0" algn="r" rtl="1">
              <a:lnSpc>
                <a:spcPts val="5550"/>
              </a:lnSpc>
              <a:buNone/>
            </a:pPr>
            <a:r>
              <a:rPr lang="en-US" sz="4450" dirty="0">
                <a:solidFill>
                  <a:schemeClr val="accent1"/>
                </a:solidFill>
                <a:latin typeface="Alexandria" pitchFamily="34" charset="0"/>
                <a:ea typeface="Alexandria" pitchFamily="34" charset="-122"/>
                <a:cs typeface="Alexandria" pitchFamily="34" charset="-120"/>
              </a:rPr>
              <a:t>عمليتنا المكونة من 6 خطوات</a:t>
            </a:r>
            <a:endParaRPr lang="en-US" sz="4450" dirty="0">
              <a:solidFill>
                <a:schemeClr val="accent1"/>
              </a:solidFill>
            </a:endParaRPr>
          </a:p>
        </p:txBody>
      </p:sp>
      <p:sp>
        <p:nvSpPr>
          <p:cNvPr id="3" name="Text 1"/>
          <p:cNvSpPr/>
          <p:nvPr/>
        </p:nvSpPr>
        <p:spPr>
          <a:xfrm>
            <a:off x="13609796" y="2140148"/>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01</a:t>
            </a:r>
            <a:endParaRPr lang="en-US" sz="1750" dirty="0"/>
          </a:p>
        </p:txBody>
      </p:sp>
      <p:pic>
        <p:nvPicPr>
          <p:cNvPr id="4" name="Image 0" descr="preencoded.png"/>
          <p:cNvPicPr>
            <a:picLocks noChangeAspect="1"/>
          </p:cNvPicPr>
          <p:nvPr/>
        </p:nvPicPr>
        <p:blipFill>
          <a:blip r:embed="rId3"/>
          <a:stretch>
            <a:fillRect/>
          </a:stretch>
        </p:blipFill>
        <p:spPr>
          <a:xfrm>
            <a:off x="7428667" y="2495193"/>
            <a:ext cx="6407944" cy="30480"/>
          </a:xfrm>
          <a:prstGeom prst="rect">
            <a:avLst/>
          </a:prstGeom>
        </p:spPr>
      </p:pic>
      <p:sp>
        <p:nvSpPr>
          <p:cNvPr id="5" name="Text 2"/>
          <p:cNvSpPr/>
          <p:nvPr/>
        </p:nvSpPr>
        <p:spPr>
          <a:xfrm>
            <a:off x="11001375" y="266950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اكتشف</a:t>
            </a:r>
            <a:endParaRPr lang="en-US" sz="2200" dirty="0"/>
          </a:p>
        </p:txBody>
      </p:sp>
      <p:sp>
        <p:nvSpPr>
          <p:cNvPr id="6" name="Text 3"/>
          <p:cNvSpPr/>
          <p:nvPr/>
        </p:nvSpPr>
        <p:spPr>
          <a:xfrm>
            <a:off x="7428667" y="3159919"/>
            <a:ext cx="6407944"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نفهم أهدافك وتحدياتك بعمق من خلال جلسات استشارية شاملة</a:t>
            </a:r>
            <a:endParaRPr lang="en-US" sz="1750" dirty="0"/>
          </a:p>
        </p:txBody>
      </p:sp>
      <p:sp>
        <p:nvSpPr>
          <p:cNvPr id="7" name="Text 4"/>
          <p:cNvSpPr/>
          <p:nvPr/>
        </p:nvSpPr>
        <p:spPr>
          <a:xfrm>
            <a:off x="6975038" y="2140148"/>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02</a:t>
            </a:r>
            <a:endParaRPr lang="en-US" sz="1750" dirty="0"/>
          </a:p>
        </p:txBody>
      </p:sp>
      <p:pic>
        <p:nvPicPr>
          <p:cNvPr id="8" name="Image 1" descr="preencoded.png"/>
          <p:cNvPicPr>
            <a:picLocks noChangeAspect="1"/>
          </p:cNvPicPr>
          <p:nvPr/>
        </p:nvPicPr>
        <p:blipFill>
          <a:blip r:embed="rId3"/>
          <a:stretch>
            <a:fillRect/>
          </a:stretch>
        </p:blipFill>
        <p:spPr>
          <a:xfrm>
            <a:off x="793790" y="2495193"/>
            <a:ext cx="6408063" cy="30480"/>
          </a:xfrm>
          <a:prstGeom prst="rect">
            <a:avLst/>
          </a:prstGeom>
        </p:spPr>
      </p:pic>
      <p:sp>
        <p:nvSpPr>
          <p:cNvPr id="9" name="Text 5"/>
          <p:cNvSpPr/>
          <p:nvPr/>
        </p:nvSpPr>
        <p:spPr>
          <a:xfrm>
            <a:off x="4366617" y="2669500"/>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حدّد</a:t>
            </a:r>
            <a:endParaRPr lang="en-US" sz="2200" dirty="0"/>
          </a:p>
        </p:txBody>
      </p:sp>
      <p:sp>
        <p:nvSpPr>
          <p:cNvPr id="10" name="Text 6"/>
          <p:cNvSpPr/>
          <p:nvPr/>
        </p:nvSpPr>
        <p:spPr>
          <a:xfrm>
            <a:off x="793790" y="3159919"/>
            <a:ext cx="6408063"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نضع أهدافًا واضحة ومقاييس نجاح قابلة للقياس والتحقيق</a:t>
            </a:r>
            <a:endParaRPr lang="en-US" sz="1750" dirty="0"/>
          </a:p>
        </p:txBody>
      </p:sp>
      <p:sp>
        <p:nvSpPr>
          <p:cNvPr id="11" name="Text 7"/>
          <p:cNvSpPr/>
          <p:nvPr/>
        </p:nvSpPr>
        <p:spPr>
          <a:xfrm>
            <a:off x="13609796" y="3919657"/>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03</a:t>
            </a:r>
            <a:endParaRPr lang="en-US" sz="1750" dirty="0"/>
          </a:p>
        </p:txBody>
      </p:sp>
      <p:pic>
        <p:nvPicPr>
          <p:cNvPr id="12" name="Image 2" descr="preencoded.png"/>
          <p:cNvPicPr>
            <a:picLocks noChangeAspect="1"/>
          </p:cNvPicPr>
          <p:nvPr/>
        </p:nvPicPr>
        <p:blipFill>
          <a:blip r:embed="rId3"/>
          <a:stretch>
            <a:fillRect/>
          </a:stretch>
        </p:blipFill>
        <p:spPr>
          <a:xfrm>
            <a:off x="7428667" y="4251960"/>
            <a:ext cx="6407944" cy="30480"/>
          </a:xfrm>
          <a:prstGeom prst="rect">
            <a:avLst/>
          </a:prstGeom>
        </p:spPr>
      </p:pic>
      <p:sp>
        <p:nvSpPr>
          <p:cNvPr id="13" name="Text 8"/>
          <p:cNvSpPr/>
          <p:nvPr/>
        </p:nvSpPr>
        <p:spPr>
          <a:xfrm>
            <a:off x="11001375" y="4449008"/>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صمّم</a:t>
            </a:r>
            <a:endParaRPr lang="en-US" sz="2200" dirty="0"/>
          </a:p>
        </p:txBody>
      </p:sp>
      <p:sp>
        <p:nvSpPr>
          <p:cNvPr id="14" name="Text 9"/>
          <p:cNvSpPr/>
          <p:nvPr/>
        </p:nvSpPr>
        <p:spPr>
          <a:xfrm>
            <a:off x="7428667" y="4939427"/>
            <a:ext cx="6407944"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نبتكر حلولًا إبداعية تتمحور حول المستخدم وتلبي احتياجاته</a:t>
            </a:r>
            <a:endParaRPr lang="en-US" sz="1750" dirty="0"/>
          </a:p>
        </p:txBody>
      </p:sp>
      <p:sp>
        <p:nvSpPr>
          <p:cNvPr id="15" name="Text 10"/>
          <p:cNvSpPr/>
          <p:nvPr/>
        </p:nvSpPr>
        <p:spPr>
          <a:xfrm>
            <a:off x="6975038" y="3919657"/>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04</a:t>
            </a:r>
            <a:endParaRPr lang="en-US" sz="1750" dirty="0"/>
          </a:p>
        </p:txBody>
      </p:sp>
      <p:pic>
        <p:nvPicPr>
          <p:cNvPr id="16" name="Image 3" descr="preencoded.png"/>
          <p:cNvPicPr>
            <a:picLocks noChangeAspect="1"/>
          </p:cNvPicPr>
          <p:nvPr/>
        </p:nvPicPr>
        <p:blipFill>
          <a:blip r:embed="rId3"/>
          <a:stretch>
            <a:fillRect/>
          </a:stretch>
        </p:blipFill>
        <p:spPr>
          <a:xfrm>
            <a:off x="793790" y="4251960"/>
            <a:ext cx="6408063" cy="30480"/>
          </a:xfrm>
          <a:prstGeom prst="rect">
            <a:avLst/>
          </a:prstGeom>
        </p:spPr>
      </p:pic>
      <p:sp>
        <p:nvSpPr>
          <p:cNvPr id="17" name="Text 11"/>
          <p:cNvSpPr/>
          <p:nvPr/>
        </p:nvSpPr>
        <p:spPr>
          <a:xfrm>
            <a:off x="4366617" y="4449008"/>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طوّر</a:t>
            </a:r>
            <a:endParaRPr lang="en-US" sz="2200" dirty="0"/>
          </a:p>
        </p:txBody>
      </p:sp>
      <p:sp>
        <p:nvSpPr>
          <p:cNvPr id="18" name="Text 12"/>
          <p:cNvSpPr/>
          <p:nvPr/>
        </p:nvSpPr>
        <p:spPr>
          <a:xfrm>
            <a:off x="793790" y="4939427"/>
            <a:ext cx="6408063"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نبني أنظمة قوية وعالية الأداء باستخدام أحدث التقنيات</a:t>
            </a:r>
            <a:endParaRPr lang="en-US" sz="1750" dirty="0"/>
          </a:p>
        </p:txBody>
      </p:sp>
      <p:sp>
        <p:nvSpPr>
          <p:cNvPr id="19" name="Text 13"/>
          <p:cNvSpPr/>
          <p:nvPr/>
        </p:nvSpPr>
        <p:spPr>
          <a:xfrm>
            <a:off x="13609796" y="5699165"/>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05</a:t>
            </a:r>
            <a:endParaRPr lang="en-US" sz="1750" dirty="0"/>
          </a:p>
        </p:txBody>
      </p:sp>
      <p:pic>
        <p:nvPicPr>
          <p:cNvPr id="20" name="Image 4" descr="preencoded.png"/>
          <p:cNvPicPr>
            <a:picLocks noChangeAspect="1"/>
          </p:cNvPicPr>
          <p:nvPr/>
        </p:nvPicPr>
        <p:blipFill>
          <a:blip r:embed="rId3"/>
          <a:stretch>
            <a:fillRect/>
          </a:stretch>
        </p:blipFill>
        <p:spPr>
          <a:xfrm>
            <a:off x="7428667" y="6008846"/>
            <a:ext cx="6407944" cy="30480"/>
          </a:xfrm>
          <a:prstGeom prst="rect">
            <a:avLst/>
          </a:prstGeom>
        </p:spPr>
      </p:pic>
      <p:sp>
        <p:nvSpPr>
          <p:cNvPr id="21" name="Text 14"/>
          <p:cNvSpPr/>
          <p:nvPr/>
        </p:nvSpPr>
        <p:spPr>
          <a:xfrm>
            <a:off x="11001375" y="6228517"/>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انشر</a:t>
            </a:r>
            <a:endParaRPr lang="en-US" sz="2200" dirty="0"/>
          </a:p>
        </p:txBody>
      </p:sp>
      <p:sp>
        <p:nvSpPr>
          <p:cNvPr id="22" name="Text 15"/>
          <p:cNvSpPr/>
          <p:nvPr/>
        </p:nvSpPr>
        <p:spPr>
          <a:xfrm>
            <a:off x="7428667" y="6718935"/>
            <a:ext cx="6407944"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نطلق الحلول بسلاسة مع الحد الأدنى من التعطيل لعملياتك</a:t>
            </a:r>
            <a:endParaRPr lang="en-US" sz="1750" dirty="0"/>
          </a:p>
        </p:txBody>
      </p:sp>
      <p:sp>
        <p:nvSpPr>
          <p:cNvPr id="23" name="Text 16"/>
          <p:cNvSpPr/>
          <p:nvPr/>
        </p:nvSpPr>
        <p:spPr>
          <a:xfrm>
            <a:off x="6975038" y="5699165"/>
            <a:ext cx="226814" cy="283488"/>
          </a:xfrm>
          <a:prstGeom prst="rect">
            <a:avLst/>
          </a:prstGeom>
          <a:noFill/>
          <a:ln/>
        </p:spPr>
        <p:txBody>
          <a:bodyPr wrap="none" lIns="0" tIns="0" rIns="0" bIns="0" rtlCol="0" anchor="t"/>
          <a:lstStyle/>
          <a:p>
            <a:pPr marL="0" indent="0" algn="l" rtl="1">
              <a:lnSpc>
                <a:spcPts val="2850"/>
              </a:lnSpc>
              <a:buNone/>
            </a:pPr>
            <a:r>
              <a:rPr lang="en-US" sz="1750" dirty="0">
                <a:solidFill>
                  <a:srgbClr val="624884"/>
                </a:solidFill>
                <a:latin typeface="Alexandria Light" pitchFamily="34" charset="0"/>
                <a:ea typeface="Alexandria Light" pitchFamily="34" charset="-122"/>
                <a:cs typeface="Alexandria Light" pitchFamily="34" charset="-120"/>
              </a:rPr>
              <a:t>06</a:t>
            </a:r>
            <a:endParaRPr lang="en-US" sz="1750" dirty="0"/>
          </a:p>
        </p:txBody>
      </p:sp>
      <p:pic>
        <p:nvPicPr>
          <p:cNvPr id="24" name="Image 5" descr="preencoded.png"/>
          <p:cNvPicPr>
            <a:picLocks noChangeAspect="1"/>
          </p:cNvPicPr>
          <p:nvPr/>
        </p:nvPicPr>
        <p:blipFill>
          <a:blip r:embed="rId3"/>
          <a:stretch>
            <a:fillRect/>
          </a:stretch>
        </p:blipFill>
        <p:spPr>
          <a:xfrm>
            <a:off x="793790" y="6008846"/>
            <a:ext cx="6408063" cy="30480"/>
          </a:xfrm>
          <a:prstGeom prst="rect">
            <a:avLst/>
          </a:prstGeom>
        </p:spPr>
      </p:pic>
      <p:sp>
        <p:nvSpPr>
          <p:cNvPr id="25" name="Text 17"/>
          <p:cNvSpPr/>
          <p:nvPr/>
        </p:nvSpPr>
        <p:spPr>
          <a:xfrm>
            <a:off x="4366617" y="6228517"/>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624884"/>
                </a:solidFill>
                <a:latin typeface="Alexandria" pitchFamily="34" charset="0"/>
                <a:ea typeface="Alexandria" pitchFamily="34" charset="-122"/>
                <a:cs typeface="Alexandria" pitchFamily="34" charset="-120"/>
              </a:rPr>
              <a:t>قدّم</a:t>
            </a:r>
            <a:endParaRPr lang="en-US" sz="2200" dirty="0"/>
          </a:p>
        </p:txBody>
      </p:sp>
      <p:sp>
        <p:nvSpPr>
          <p:cNvPr id="26" name="Text 18"/>
          <p:cNvSpPr/>
          <p:nvPr/>
        </p:nvSpPr>
        <p:spPr>
          <a:xfrm>
            <a:off x="793790" y="6718935"/>
            <a:ext cx="6408063" cy="362903"/>
          </a:xfrm>
          <a:prstGeom prst="rect">
            <a:avLst/>
          </a:prstGeom>
          <a:noFill/>
          <a:ln/>
        </p:spPr>
        <p:txBody>
          <a:bodyPr wrap="none" lIns="0" tIns="0" rIns="0" bIns="0" rtlCol="0" anchor="t"/>
          <a:lstStyle/>
          <a:p>
            <a:pPr marL="0" indent="0" algn="r" rtl="1">
              <a:lnSpc>
                <a:spcPts val="2850"/>
              </a:lnSpc>
              <a:buNone/>
            </a:pPr>
            <a:r>
              <a:rPr lang="en-US" sz="1750" dirty="0">
                <a:solidFill>
                  <a:srgbClr val="624884"/>
                </a:solidFill>
                <a:latin typeface="Nobile" pitchFamily="34" charset="0"/>
                <a:ea typeface="Nobile" pitchFamily="34" charset="-122"/>
                <a:cs typeface="Nobile" pitchFamily="34" charset="-120"/>
              </a:rPr>
              <a:t>نراقب ونقدم الدعم ونحسن الأداء بشكل مستمر</a:t>
            </a:r>
            <a:endParaRPr lang="en-US" sz="1750" dirty="0"/>
          </a:p>
        </p:txBody>
      </p:sp>
      <p:pic>
        <p:nvPicPr>
          <p:cNvPr id="27" name="Picture 26">
            <a:extLst>
              <a:ext uri="{FF2B5EF4-FFF2-40B4-BE49-F238E27FC236}">
                <a16:creationId xmlns:a16="http://schemas.microsoft.com/office/drawing/2014/main" id="{D802F8A3-C0CF-3D46-281F-9109C7C61274}"/>
              </a:ext>
            </a:extLst>
          </p:cNvPr>
          <p:cNvPicPr>
            <a:picLocks noChangeAspect="1"/>
          </p:cNvPicPr>
          <p:nvPr/>
        </p:nvPicPr>
        <p:blipFill>
          <a:blip r:embed="rId4"/>
          <a:stretch>
            <a:fillRect/>
          </a:stretch>
        </p:blipFill>
        <p:spPr>
          <a:xfrm>
            <a:off x="1746875" y="302410"/>
            <a:ext cx="3851519" cy="10369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166021" y="966057"/>
            <a:ext cx="5670590" cy="708779"/>
          </a:xfrm>
          <a:prstGeom prst="rect">
            <a:avLst/>
          </a:prstGeom>
          <a:noFill/>
          <a:ln/>
        </p:spPr>
        <p:txBody>
          <a:bodyPr wrap="none" lIns="0" tIns="0" rIns="0" bIns="0" rtlCol="0" anchor="t"/>
          <a:lstStyle/>
          <a:p>
            <a:pPr marL="0" indent="0" algn="r" rtl="1">
              <a:lnSpc>
                <a:spcPts val="5550"/>
              </a:lnSpc>
              <a:buNone/>
            </a:pPr>
            <a:r>
              <a:rPr lang="en-US" sz="4450" dirty="0">
                <a:solidFill>
                  <a:srgbClr val="F94CAF"/>
                </a:solidFill>
                <a:latin typeface="Alexandria" pitchFamily="34" charset="0"/>
                <a:ea typeface="Alexandria" pitchFamily="34" charset="-122"/>
                <a:cs typeface="Alexandria" pitchFamily="34" charset="-120"/>
              </a:rPr>
              <a:t>شركاؤنا التقنيون</a:t>
            </a:r>
            <a:endParaRPr lang="en-US" sz="4450" dirty="0"/>
          </a:p>
        </p:txBody>
      </p:sp>
      <p:sp>
        <p:nvSpPr>
          <p:cNvPr id="3" name="Text 1"/>
          <p:cNvSpPr/>
          <p:nvPr/>
        </p:nvSpPr>
        <p:spPr>
          <a:xfrm>
            <a:off x="793789" y="2008721"/>
            <a:ext cx="13042821" cy="362903"/>
          </a:xfrm>
          <a:prstGeom prst="rect">
            <a:avLst/>
          </a:prstGeom>
          <a:noFill/>
          <a:ln/>
        </p:spPr>
        <p:txBody>
          <a:bodyPr wrap="none" lIns="0" tIns="0" rIns="0" bIns="0" rtlCol="0" anchor="t"/>
          <a:lstStyle/>
          <a:p>
            <a:pPr marL="0" indent="0" algn="r" rtl="1">
              <a:lnSpc>
                <a:spcPts val="2850"/>
              </a:lnSpc>
              <a:buNone/>
            </a:pPr>
            <a:r>
              <a:rPr lang="en-US" sz="2400" dirty="0">
                <a:solidFill>
                  <a:srgbClr val="624884"/>
                </a:solidFill>
                <a:latin typeface="Nobile" pitchFamily="34" charset="0"/>
                <a:ea typeface="Nobile" pitchFamily="34" charset="-122"/>
                <a:cs typeface="Nobile" pitchFamily="34" charset="-120"/>
              </a:rPr>
              <a:t>نفخر بشراكاتنا مع أبرز الشركات التقنية العالمية، مما يتيح لنا تقديم حلول متطورة وموثوقة لعملائنا.</a:t>
            </a:r>
            <a:endParaRPr lang="en-US" sz="2400" dirty="0"/>
          </a:p>
        </p:txBody>
      </p:sp>
      <p:sp>
        <p:nvSpPr>
          <p:cNvPr id="10" name="Text 2"/>
          <p:cNvSpPr/>
          <p:nvPr/>
        </p:nvSpPr>
        <p:spPr>
          <a:xfrm>
            <a:off x="793788" y="6900640"/>
            <a:ext cx="13042821" cy="362903"/>
          </a:xfrm>
          <a:prstGeom prst="rect">
            <a:avLst/>
          </a:prstGeom>
          <a:noFill/>
          <a:ln/>
        </p:spPr>
        <p:txBody>
          <a:bodyPr wrap="none" lIns="0" tIns="0" rIns="0" bIns="0" rtlCol="0" anchor="t"/>
          <a:lstStyle/>
          <a:p>
            <a:pPr marL="0" indent="0" algn="r" rtl="1">
              <a:lnSpc>
                <a:spcPts val="2850"/>
              </a:lnSpc>
              <a:buNone/>
            </a:pPr>
            <a:r>
              <a:rPr lang="en-US" sz="2800" dirty="0">
                <a:solidFill>
                  <a:srgbClr val="624884"/>
                </a:solidFill>
                <a:latin typeface="Nobile" pitchFamily="34" charset="0"/>
                <a:ea typeface="Nobile" pitchFamily="34" charset="-122"/>
                <a:cs typeface="Nobile" pitchFamily="34" charset="-120"/>
              </a:rPr>
              <a:t>شراكاتنا الاستراتيجية تضمن حصولك على أفضل التقنيات والدعم من شركات عالمية رائدة في مجال التكنولوجيا.</a:t>
            </a:r>
            <a:endParaRPr lang="en-US" sz="2800" dirty="0"/>
          </a:p>
        </p:txBody>
      </p:sp>
      <p:pic>
        <p:nvPicPr>
          <p:cNvPr id="11" name="Picture 10">
            <a:extLst>
              <a:ext uri="{FF2B5EF4-FFF2-40B4-BE49-F238E27FC236}">
                <a16:creationId xmlns:a16="http://schemas.microsoft.com/office/drawing/2014/main" id="{1F1D2614-5255-EB7C-BE27-C94B32F05B32}"/>
              </a:ext>
            </a:extLst>
          </p:cNvPr>
          <p:cNvPicPr>
            <a:picLocks noChangeAspect="1"/>
          </p:cNvPicPr>
          <p:nvPr/>
        </p:nvPicPr>
        <p:blipFill>
          <a:blip r:embed="rId3"/>
          <a:stretch>
            <a:fillRect/>
          </a:stretch>
        </p:blipFill>
        <p:spPr>
          <a:xfrm>
            <a:off x="1746876" y="2964494"/>
            <a:ext cx="11074180" cy="3256386"/>
          </a:xfrm>
          <a:prstGeom prst="rect">
            <a:avLst/>
          </a:prstGeom>
        </p:spPr>
      </p:pic>
      <p:pic>
        <p:nvPicPr>
          <p:cNvPr id="12" name="Picture 11">
            <a:extLst>
              <a:ext uri="{FF2B5EF4-FFF2-40B4-BE49-F238E27FC236}">
                <a16:creationId xmlns:a16="http://schemas.microsoft.com/office/drawing/2014/main" id="{653DB36A-5B35-D08F-078E-BA750D93E1D4}"/>
              </a:ext>
            </a:extLst>
          </p:cNvPr>
          <p:cNvPicPr>
            <a:picLocks noChangeAspect="1"/>
          </p:cNvPicPr>
          <p:nvPr/>
        </p:nvPicPr>
        <p:blipFill>
          <a:blip r:embed="rId4"/>
          <a:stretch>
            <a:fillRect/>
          </a:stretch>
        </p:blipFill>
        <p:spPr>
          <a:xfrm>
            <a:off x="1746875" y="302410"/>
            <a:ext cx="3851519" cy="10369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410E05-6207-C02A-F45E-7B256BF50C1C}"/>
              </a:ext>
            </a:extLst>
          </p:cNvPr>
          <p:cNvPicPr>
            <a:picLocks noChangeAspect="1"/>
          </p:cNvPicPr>
          <p:nvPr/>
        </p:nvPicPr>
        <p:blipFill>
          <a:blip r:embed="rId3"/>
          <a:stretch>
            <a:fillRect/>
          </a:stretch>
        </p:blipFill>
        <p:spPr>
          <a:xfrm>
            <a:off x="602672" y="0"/>
            <a:ext cx="13425055" cy="8256409"/>
          </a:xfrm>
          <a:prstGeom prst="rect">
            <a:avLst/>
          </a:prstGeom>
        </p:spPr>
      </p:pic>
    </p:spTree>
    <p:extLst>
      <p:ext uri="{BB962C8B-B14F-4D97-AF65-F5344CB8AC3E}">
        <p14:creationId xmlns:p14="http://schemas.microsoft.com/office/powerpoint/2010/main" val="3068034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564</Words>
  <Application>Microsoft Macintosh PowerPoint</Application>
  <PresentationFormat>Custom</PresentationFormat>
  <Paragraphs>98</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Nobile</vt:lpstr>
      <vt:lpstr>Alexandria</vt:lpstr>
      <vt:lpstr>Alexandria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Microsoft Office User</cp:lastModifiedBy>
  <cp:revision>3</cp:revision>
  <dcterms:created xsi:type="dcterms:W3CDTF">2025-10-19T17:27:34Z</dcterms:created>
  <dcterms:modified xsi:type="dcterms:W3CDTF">2025-10-20T11:40:40Z</dcterms:modified>
</cp:coreProperties>
</file>